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6"/>
    <p:sldMasterId id="2147483833" r:id="rId7"/>
    <p:sldMasterId id="2147483849" r:id="rId8"/>
  </p:sldMasterIdLst>
  <p:notesMasterIdLst>
    <p:notesMasterId r:id="rId23"/>
  </p:notesMasterIdLst>
  <p:handoutMasterIdLst>
    <p:handoutMasterId r:id="rId24"/>
  </p:handoutMasterIdLst>
  <p:sldIdLst>
    <p:sldId id="579" r:id="rId9"/>
    <p:sldId id="580" r:id="rId10"/>
    <p:sldId id="581" r:id="rId11"/>
    <p:sldId id="570" r:id="rId12"/>
    <p:sldId id="569" r:id="rId13"/>
    <p:sldId id="568" r:id="rId14"/>
    <p:sldId id="582" r:id="rId15"/>
    <p:sldId id="529" r:id="rId16"/>
    <p:sldId id="573" r:id="rId17"/>
    <p:sldId id="584" r:id="rId18"/>
    <p:sldId id="585" r:id="rId19"/>
    <p:sldId id="583" r:id="rId20"/>
    <p:sldId id="576" r:id="rId21"/>
    <p:sldId id="58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3A839F-874B-49EA-AD32-89D78E725D99}">
          <p14:sldIdLst>
            <p14:sldId id="579"/>
            <p14:sldId id="580"/>
            <p14:sldId id="581"/>
            <p14:sldId id="570"/>
            <p14:sldId id="569"/>
            <p14:sldId id="568"/>
            <p14:sldId id="582"/>
            <p14:sldId id="529"/>
            <p14:sldId id="573"/>
            <p14:sldId id="584"/>
            <p14:sldId id="585"/>
            <p14:sldId id="583"/>
            <p14:sldId id="576"/>
            <p14:sldId id="5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44">
          <p15:clr>
            <a:srgbClr val="A4A3A4"/>
          </p15:clr>
        </p15:guide>
        <p15:guide id="2" pos="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7"/>
    <a:srgbClr val="1E91FF"/>
    <a:srgbClr val="B2B2B2"/>
    <a:srgbClr val="D0DDF3"/>
    <a:srgbClr val="595959"/>
    <a:srgbClr val="DCDCDC"/>
    <a:srgbClr val="FFCC00"/>
    <a:srgbClr val="00B050"/>
    <a:srgbClr val="010000"/>
    <a:srgbClr val="E8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8" autoAdjust="0"/>
    <p:restoredTop sz="97428" autoAdjust="0"/>
  </p:normalViewPr>
  <p:slideViewPr>
    <p:cSldViewPr showGuides="1">
      <p:cViewPr varScale="1">
        <p:scale>
          <a:sx n="81" d="100"/>
          <a:sy n="81" d="100"/>
        </p:scale>
        <p:origin x="1666" y="67"/>
      </p:cViewPr>
      <p:guideLst>
        <p:guide orient="horz" pos="3744"/>
        <p:guide pos="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GB"/>
              <a:t>Edrington glass supply </a:t>
            </a:r>
            <a:r>
              <a:rPr lang="en-GB" baseline="0"/>
              <a:t>pattern 2008-18</a:t>
            </a:r>
            <a:endParaRPr lang="en-GB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O-I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Sheet1!$B$1:$L$1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Sheet1!$B$2:$L$2</c:f>
              <c:numCache>
                <c:formatCode>General</c:formatCode>
                <c:ptCount val="11"/>
                <c:pt idx="0">
                  <c:v>5620</c:v>
                </c:pt>
                <c:pt idx="1">
                  <c:v>5465</c:v>
                </c:pt>
                <c:pt idx="2">
                  <c:v>5616</c:v>
                </c:pt>
                <c:pt idx="3">
                  <c:v>5654</c:v>
                </c:pt>
                <c:pt idx="4">
                  <c:v>5629</c:v>
                </c:pt>
                <c:pt idx="5">
                  <c:v>5825</c:v>
                </c:pt>
                <c:pt idx="6">
                  <c:v>5811</c:v>
                </c:pt>
                <c:pt idx="7">
                  <c:v>5137</c:v>
                </c:pt>
                <c:pt idx="8">
                  <c:v>4626</c:v>
                </c:pt>
                <c:pt idx="9">
                  <c:v>5185</c:v>
                </c:pt>
                <c:pt idx="10">
                  <c:v>5170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ALLIED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Sheet1!$B$1:$L$1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Sheet1!$B$3:$L$3</c:f>
              <c:numCache>
                <c:formatCode>General</c:formatCode>
                <c:ptCount val="11"/>
                <c:pt idx="0">
                  <c:v>3432</c:v>
                </c:pt>
                <c:pt idx="1">
                  <c:v>2909</c:v>
                </c:pt>
                <c:pt idx="2">
                  <c:v>3322</c:v>
                </c:pt>
                <c:pt idx="3">
                  <c:v>3661</c:v>
                </c:pt>
                <c:pt idx="4">
                  <c:v>3991</c:v>
                </c:pt>
                <c:pt idx="5">
                  <c:v>3852</c:v>
                </c:pt>
                <c:pt idx="6">
                  <c:v>3732</c:v>
                </c:pt>
                <c:pt idx="7">
                  <c:v>3774</c:v>
                </c:pt>
                <c:pt idx="8">
                  <c:v>4311</c:v>
                </c:pt>
                <c:pt idx="9">
                  <c:v>4575</c:v>
                </c:pt>
                <c:pt idx="10">
                  <c:v>5790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ARDAGH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Sheet1!$B$1:$L$1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Sheet1!$B$4:$L$4</c:f>
              <c:numCache>
                <c:formatCode>General</c:formatCode>
                <c:ptCount val="11"/>
                <c:pt idx="0">
                  <c:v>2841</c:v>
                </c:pt>
                <c:pt idx="1">
                  <c:v>2786</c:v>
                </c:pt>
                <c:pt idx="2">
                  <c:v>3026</c:v>
                </c:pt>
                <c:pt idx="3">
                  <c:v>3158</c:v>
                </c:pt>
                <c:pt idx="4">
                  <c:v>3173</c:v>
                </c:pt>
                <c:pt idx="5">
                  <c:v>3132</c:v>
                </c:pt>
                <c:pt idx="6">
                  <c:v>2833</c:v>
                </c:pt>
                <c:pt idx="7">
                  <c:v>3076</c:v>
                </c:pt>
                <c:pt idx="8">
                  <c:v>2743</c:v>
                </c:pt>
                <c:pt idx="9">
                  <c:v>2577</c:v>
                </c:pt>
                <c:pt idx="10">
                  <c:v>2751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STOLZLE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Sheet1!$B$1:$L$1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Sheet1!$B$5:$L$5</c:f>
              <c:numCache>
                <c:formatCode>General</c:formatCode>
                <c:ptCount val="11"/>
                <c:pt idx="0">
                  <c:v>269</c:v>
                </c:pt>
                <c:pt idx="1">
                  <c:v>282</c:v>
                </c:pt>
                <c:pt idx="2">
                  <c:v>155</c:v>
                </c:pt>
                <c:pt idx="3">
                  <c:v>235</c:v>
                </c:pt>
                <c:pt idx="4">
                  <c:v>119</c:v>
                </c:pt>
                <c:pt idx="5">
                  <c:v>319</c:v>
                </c:pt>
                <c:pt idx="6">
                  <c:v>1492</c:v>
                </c:pt>
                <c:pt idx="7">
                  <c:v>1219</c:v>
                </c:pt>
                <c:pt idx="8">
                  <c:v>676</c:v>
                </c:pt>
                <c:pt idx="9">
                  <c:v>399</c:v>
                </c:pt>
                <c:pt idx="10">
                  <c:v>490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LALIQUE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Sheet1!$B$1:$L$1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Sheet1!$B$6:$L$6</c:f>
              <c:numCache>
                <c:formatCode>General</c:formatCode>
                <c:ptCount val="11"/>
                <c:pt idx="0">
                  <c:v>0</c:v>
                </c:pt>
                <c:pt idx="1">
                  <c:v>343</c:v>
                </c:pt>
                <c:pt idx="2">
                  <c:v>0</c:v>
                </c:pt>
                <c:pt idx="3">
                  <c:v>354</c:v>
                </c:pt>
                <c:pt idx="4">
                  <c:v>0</c:v>
                </c:pt>
                <c:pt idx="5">
                  <c:v>2836</c:v>
                </c:pt>
                <c:pt idx="6">
                  <c:v>1555</c:v>
                </c:pt>
                <c:pt idx="7">
                  <c:v>3344</c:v>
                </c:pt>
                <c:pt idx="8">
                  <c:v>1959</c:v>
                </c:pt>
                <c:pt idx="9">
                  <c:v>1251</c:v>
                </c:pt>
                <c:pt idx="10">
                  <c:v>4059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4018968"/>
        <c:axId val="224019360"/>
      </c:areaChart>
      <c:barChart>
        <c:barDir val="col"/>
        <c:grouping val="clustered"/>
        <c:varyColors val="0"/>
        <c:ser>
          <c:idx val="5"/>
          <c:order val="5"/>
          <c:tx>
            <c:strRef>
              <c:f>Sheet1!$A$7</c:f>
              <c:strCache>
                <c:ptCount val="1"/>
                <c:pt idx="0">
                  <c:v>UCP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Sheet1!$B$1:$L$1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Sheet1!$B$7:$L$7</c:f>
              <c:numCache>
                <c:formatCode>General</c:formatCode>
                <c:ptCount val="11"/>
                <c:pt idx="0">
                  <c:v>218</c:v>
                </c:pt>
                <c:pt idx="1">
                  <c:v>178</c:v>
                </c:pt>
                <c:pt idx="2">
                  <c:v>194</c:v>
                </c:pt>
                <c:pt idx="3">
                  <c:v>298</c:v>
                </c:pt>
                <c:pt idx="4">
                  <c:v>294</c:v>
                </c:pt>
                <c:pt idx="5">
                  <c:v>291</c:v>
                </c:pt>
                <c:pt idx="6">
                  <c:v>307</c:v>
                </c:pt>
                <c:pt idx="7">
                  <c:v>324</c:v>
                </c:pt>
                <c:pt idx="8">
                  <c:v>263</c:v>
                </c:pt>
                <c:pt idx="9">
                  <c:v>340</c:v>
                </c:pt>
                <c:pt idx="10">
                  <c:v>291</c:v>
                </c:pt>
              </c:numCache>
            </c:numRef>
          </c:val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SAVERGLASS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Sheet1!$B$1:$L$1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Sheet1!$B$8:$L$8</c:f>
              <c:numCache>
                <c:formatCode>General</c:formatCode>
                <c:ptCount val="11"/>
                <c:pt idx="0">
                  <c:v>101</c:v>
                </c:pt>
                <c:pt idx="1">
                  <c:v>46</c:v>
                </c:pt>
                <c:pt idx="2">
                  <c:v>49</c:v>
                </c:pt>
                <c:pt idx="3">
                  <c:v>27</c:v>
                </c:pt>
                <c:pt idx="4">
                  <c:v>108</c:v>
                </c:pt>
                <c:pt idx="5">
                  <c:v>152</c:v>
                </c:pt>
                <c:pt idx="6">
                  <c:v>153</c:v>
                </c:pt>
                <c:pt idx="7">
                  <c:v>35</c:v>
                </c:pt>
                <c:pt idx="8">
                  <c:v>75</c:v>
                </c:pt>
                <c:pt idx="9">
                  <c:v>99</c:v>
                </c:pt>
                <c:pt idx="10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7"/>
        <c:axId val="224018968"/>
        <c:axId val="224019360"/>
        <c:extLst>
          <c:ext xmlns:c15="http://schemas.microsoft.com/office/drawing/2012/chart" uri="{02D57815-91ED-43cb-92C2-25804820EDAC}">
            <c15:filteredBar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Sheet1!$A$9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Sheet1!$B$1:$L$1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2008</c:v>
                      </c:pt>
                      <c:pt idx="1">
                        <c:v>2009</c:v>
                      </c:pt>
                      <c:pt idx="2">
                        <c:v>2010</c:v>
                      </c:pt>
                      <c:pt idx="3">
                        <c:v>2011</c:v>
                      </c:pt>
                      <c:pt idx="4">
                        <c:v>2012</c:v>
                      </c:pt>
                      <c:pt idx="5">
                        <c:v>2013</c:v>
                      </c:pt>
                      <c:pt idx="6">
                        <c:v>2014</c:v>
                      </c:pt>
                      <c:pt idx="7">
                        <c:v>2015</c:v>
                      </c:pt>
                      <c:pt idx="8">
                        <c:v>2016</c:v>
                      </c:pt>
                      <c:pt idx="9">
                        <c:v>2017</c:v>
                      </c:pt>
                      <c:pt idx="10">
                        <c:v>2018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Sheet1!$B$9:$L$9</c15:sqref>
                        </c15:formulaRef>
                      </c:ext>
                    </c:extLst>
                    <c:numCache>
                      <c:formatCode>General</c:formatCode>
                      <c:ptCount val="11"/>
                    </c:numCache>
                  </c:numRef>
                </c:val>
              </c15:ser>
            </c15:filteredBarSeries>
          </c:ext>
        </c:extLst>
      </c:barChart>
      <c:lineChart>
        <c:grouping val="standard"/>
        <c:varyColors val="0"/>
        <c:ser>
          <c:idx val="8"/>
          <c:order val="8"/>
          <c:tx>
            <c:strRef>
              <c:f>Sheet1!$A$10</c:f>
              <c:strCache>
                <c:ptCount val="1"/>
                <c:pt idx="0">
                  <c:v>total</c:v>
                </c:pt>
              </c:strCache>
            </c:strRef>
          </c:tx>
          <c:spPr>
            <a:ln w="381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Sheet1!$B$1:$L$1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Sheet1!$B$10:$L$10</c:f>
              <c:numCache>
                <c:formatCode>General</c:formatCode>
                <c:ptCount val="11"/>
                <c:pt idx="0">
                  <c:v>12554</c:v>
                </c:pt>
                <c:pt idx="1">
                  <c:v>12318</c:v>
                </c:pt>
                <c:pt idx="2">
                  <c:v>12399</c:v>
                </c:pt>
                <c:pt idx="3">
                  <c:v>13637</c:v>
                </c:pt>
                <c:pt idx="4">
                  <c:v>13480</c:v>
                </c:pt>
                <c:pt idx="5">
                  <c:v>16752</c:v>
                </c:pt>
                <c:pt idx="6">
                  <c:v>15965</c:v>
                </c:pt>
                <c:pt idx="7">
                  <c:v>17024</c:v>
                </c:pt>
                <c:pt idx="8">
                  <c:v>14711</c:v>
                </c:pt>
                <c:pt idx="9">
                  <c:v>14498</c:v>
                </c:pt>
                <c:pt idx="10">
                  <c:v>18744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4018968"/>
        <c:axId val="224019360"/>
      </c:lineChart>
      <c:catAx>
        <c:axId val="2240189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019360"/>
        <c:crosses val="autoZero"/>
        <c:auto val="1"/>
        <c:lblAlgn val="ctr"/>
        <c:lblOffset val="100"/>
        <c:noMultiLvlLbl val="0"/>
      </c:catAx>
      <c:valAx>
        <c:axId val="22401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018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11DB10-9582-4A10-B2FA-60F0D56C5A2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D659B77-F822-4839-9FD3-7AEC421FABC0}">
      <dgm:prSet phldrT="[Text]" custT="1"/>
      <dgm:spPr/>
      <dgm:t>
        <a:bodyPr/>
        <a:lstStyle/>
        <a:p>
          <a:r>
            <a:rPr lang="en-GB" sz="3200" dirty="0" smtClean="0">
              <a:solidFill>
                <a:schemeClr val="accent1"/>
              </a:solidFill>
            </a:rPr>
            <a:t>Materials</a:t>
          </a:r>
          <a:endParaRPr lang="en-GB" sz="3200" dirty="0">
            <a:solidFill>
              <a:schemeClr val="accent1"/>
            </a:solidFill>
          </a:endParaRPr>
        </a:p>
      </dgm:t>
    </dgm:pt>
    <dgm:pt modelId="{1EEDE56A-C814-4C71-A7DC-F0E26E266DE0}" type="parTrans" cxnId="{5BA2E87C-0411-4C07-9A8E-13B286618F34}">
      <dgm:prSet/>
      <dgm:spPr/>
      <dgm:t>
        <a:bodyPr/>
        <a:lstStyle/>
        <a:p>
          <a:endParaRPr lang="en-GB"/>
        </a:p>
      </dgm:t>
    </dgm:pt>
    <dgm:pt modelId="{219C6C13-C929-40FD-B95E-35F2F0F2824C}" type="sibTrans" cxnId="{5BA2E87C-0411-4C07-9A8E-13B286618F34}">
      <dgm:prSet/>
      <dgm:spPr/>
      <dgm:t>
        <a:bodyPr/>
        <a:lstStyle/>
        <a:p>
          <a:endParaRPr lang="en-GB"/>
        </a:p>
      </dgm:t>
    </dgm:pt>
    <dgm:pt modelId="{18FF34A2-A38F-4675-9F2B-E228908F9E17}">
      <dgm:prSet phldrT="[Text]"/>
      <dgm:spPr/>
      <dgm:t>
        <a:bodyPr/>
        <a:lstStyle/>
        <a:p>
          <a:r>
            <a:rPr lang="en-GB" dirty="0" smtClean="0">
              <a:solidFill>
                <a:schemeClr val="accent1"/>
              </a:solidFill>
            </a:rPr>
            <a:t>Glass </a:t>
          </a:r>
        </a:p>
      </dgm:t>
    </dgm:pt>
    <dgm:pt modelId="{6DA04B4B-E801-4C0F-8B80-90B5583EE513}" type="parTrans" cxnId="{A61CAD7A-BBA6-4553-ADEE-5D77A7351006}">
      <dgm:prSet/>
      <dgm:spPr/>
      <dgm:t>
        <a:bodyPr/>
        <a:lstStyle/>
        <a:p>
          <a:endParaRPr lang="en-GB"/>
        </a:p>
      </dgm:t>
    </dgm:pt>
    <dgm:pt modelId="{850AE585-0334-4672-BDE8-9FA1A94D01BB}" type="sibTrans" cxnId="{A61CAD7A-BBA6-4553-ADEE-5D77A7351006}">
      <dgm:prSet/>
      <dgm:spPr/>
      <dgm:t>
        <a:bodyPr/>
        <a:lstStyle/>
        <a:p>
          <a:endParaRPr lang="en-GB"/>
        </a:p>
      </dgm:t>
    </dgm:pt>
    <dgm:pt modelId="{734CF294-3588-44F7-B5A5-405731C3C0D9}">
      <dgm:prSet phldrT="[Text]"/>
      <dgm:spPr/>
      <dgm:t>
        <a:bodyPr/>
        <a:lstStyle/>
        <a:p>
          <a:r>
            <a:rPr lang="en-GB" dirty="0" smtClean="0">
              <a:solidFill>
                <a:schemeClr val="accent1"/>
              </a:solidFill>
            </a:rPr>
            <a:t>Labels</a:t>
          </a:r>
          <a:endParaRPr lang="en-GB" dirty="0">
            <a:solidFill>
              <a:schemeClr val="accent1"/>
            </a:solidFill>
          </a:endParaRPr>
        </a:p>
      </dgm:t>
    </dgm:pt>
    <dgm:pt modelId="{11CCD00F-A37D-4FE3-9A7E-80A446D16726}" type="parTrans" cxnId="{E0C70F08-2FA7-4F6E-A4B5-F14962EC9B0B}">
      <dgm:prSet/>
      <dgm:spPr/>
      <dgm:t>
        <a:bodyPr/>
        <a:lstStyle/>
        <a:p>
          <a:endParaRPr lang="en-GB"/>
        </a:p>
      </dgm:t>
    </dgm:pt>
    <dgm:pt modelId="{53BD52B3-4517-4BC6-A497-D9C0C69F2CBA}" type="sibTrans" cxnId="{E0C70F08-2FA7-4F6E-A4B5-F14962EC9B0B}">
      <dgm:prSet/>
      <dgm:spPr/>
      <dgm:t>
        <a:bodyPr/>
        <a:lstStyle/>
        <a:p>
          <a:endParaRPr lang="en-GB"/>
        </a:p>
      </dgm:t>
    </dgm:pt>
    <dgm:pt modelId="{0A096464-1A92-46D6-82DB-6390F6E3E0AC}">
      <dgm:prSet phldrT="[Text]"/>
      <dgm:spPr/>
      <dgm:t>
        <a:bodyPr/>
        <a:lstStyle/>
        <a:p>
          <a:r>
            <a:rPr lang="en-GB" b="0" dirty="0" smtClean="0">
              <a:solidFill>
                <a:schemeClr val="accent1"/>
              </a:solidFill>
            </a:rPr>
            <a:t>Aluminium Closures</a:t>
          </a:r>
          <a:endParaRPr lang="en-GB" b="0" dirty="0">
            <a:solidFill>
              <a:schemeClr val="accent1"/>
            </a:solidFill>
          </a:endParaRPr>
        </a:p>
      </dgm:t>
    </dgm:pt>
    <dgm:pt modelId="{C8E46877-AE7C-4AC7-B03E-41E6F6B4ED9F}" type="parTrans" cxnId="{133F17B5-BD23-43EF-B21A-6343F7FF24A0}">
      <dgm:prSet/>
      <dgm:spPr/>
      <dgm:t>
        <a:bodyPr/>
        <a:lstStyle/>
        <a:p>
          <a:endParaRPr lang="en-GB"/>
        </a:p>
      </dgm:t>
    </dgm:pt>
    <dgm:pt modelId="{5AF5BAD5-88C5-4CB0-93CF-8168900A45CD}" type="sibTrans" cxnId="{133F17B5-BD23-43EF-B21A-6343F7FF24A0}">
      <dgm:prSet/>
      <dgm:spPr/>
      <dgm:t>
        <a:bodyPr/>
        <a:lstStyle/>
        <a:p>
          <a:endParaRPr lang="en-GB"/>
        </a:p>
      </dgm:t>
    </dgm:pt>
    <dgm:pt modelId="{BF9BC1BE-BB5E-4311-9C21-D46205C873D3}">
      <dgm:prSet/>
      <dgm:spPr/>
      <dgm:t>
        <a:bodyPr/>
        <a:lstStyle/>
        <a:p>
          <a:r>
            <a:rPr lang="en-GB" dirty="0" smtClean="0">
              <a:solidFill>
                <a:schemeClr val="accent1"/>
              </a:solidFill>
            </a:rPr>
            <a:t>Sub Assembly</a:t>
          </a:r>
          <a:endParaRPr lang="en-GB" dirty="0">
            <a:solidFill>
              <a:schemeClr val="accent1"/>
            </a:solidFill>
          </a:endParaRPr>
        </a:p>
      </dgm:t>
    </dgm:pt>
    <dgm:pt modelId="{D10F862C-DED6-417D-938E-D9D6D19E3E7F}" type="parTrans" cxnId="{94285483-79DA-4188-89C4-5BAB298CCEC2}">
      <dgm:prSet/>
      <dgm:spPr/>
      <dgm:t>
        <a:bodyPr/>
        <a:lstStyle/>
        <a:p>
          <a:endParaRPr lang="en-GB"/>
        </a:p>
      </dgm:t>
    </dgm:pt>
    <dgm:pt modelId="{1D6155BB-F98B-468C-B9DD-AB2A428CC15E}" type="sibTrans" cxnId="{94285483-79DA-4188-89C4-5BAB298CCEC2}">
      <dgm:prSet/>
      <dgm:spPr/>
      <dgm:t>
        <a:bodyPr/>
        <a:lstStyle/>
        <a:p>
          <a:endParaRPr lang="en-GB"/>
        </a:p>
      </dgm:t>
    </dgm:pt>
    <dgm:pt modelId="{6100428C-2B21-4A80-9B42-329FE8A319B6}">
      <dgm:prSet/>
      <dgm:spPr/>
      <dgm:t>
        <a:bodyPr/>
        <a:lstStyle/>
        <a:p>
          <a:r>
            <a:rPr lang="en-GB" dirty="0" smtClean="0">
              <a:solidFill>
                <a:schemeClr val="accent1"/>
              </a:solidFill>
            </a:rPr>
            <a:t>Capsules</a:t>
          </a:r>
          <a:endParaRPr lang="en-GB" dirty="0">
            <a:solidFill>
              <a:schemeClr val="accent1"/>
            </a:solidFill>
          </a:endParaRPr>
        </a:p>
      </dgm:t>
    </dgm:pt>
    <dgm:pt modelId="{29335CF1-51D6-4FAA-9B6A-BA7CFA8CF2EA}" type="parTrans" cxnId="{F40DD746-735C-443D-BA30-7B8F0FC68538}">
      <dgm:prSet/>
      <dgm:spPr/>
      <dgm:t>
        <a:bodyPr/>
        <a:lstStyle/>
        <a:p>
          <a:endParaRPr lang="en-GB"/>
        </a:p>
      </dgm:t>
    </dgm:pt>
    <dgm:pt modelId="{54852551-3A82-437A-AB92-3589BCCEA8AB}" type="sibTrans" cxnId="{F40DD746-735C-443D-BA30-7B8F0FC68538}">
      <dgm:prSet/>
      <dgm:spPr/>
      <dgm:t>
        <a:bodyPr/>
        <a:lstStyle/>
        <a:p>
          <a:endParaRPr lang="en-GB"/>
        </a:p>
      </dgm:t>
    </dgm:pt>
    <dgm:pt modelId="{968FFD48-EE99-439B-B362-88DD5B078656}">
      <dgm:prSet/>
      <dgm:spPr/>
      <dgm:t>
        <a:bodyPr/>
        <a:lstStyle/>
        <a:p>
          <a:r>
            <a:rPr lang="en-GB" dirty="0" smtClean="0">
              <a:solidFill>
                <a:schemeClr val="accent1"/>
              </a:solidFill>
            </a:rPr>
            <a:t>Cork</a:t>
          </a:r>
          <a:endParaRPr lang="en-GB" dirty="0">
            <a:solidFill>
              <a:schemeClr val="accent1"/>
            </a:solidFill>
          </a:endParaRPr>
        </a:p>
      </dgm:t>
    </dgm:pt>
    <dgm:pt modelId="{0C3E4B33-1F3D-4CFF-9130-8CCEA7B8657F}" type="parTrans" cxnId="{838BDB4B-11A4-4CD6-A03D-51D933F49373}">
      <dgm:prSet/>
      <dgm:spPr/>
      <dgm:t>
        <a:bodyPr/>
        <a:lstStyle/>
        <a:p>
          <a:endParaRPr lang="en-GB"/>
        </a:p>
      </dgm:t>
    </dgm:pt>
    <dgm:pt modelId="{3034CE48-ED4A-421F-93D0-133551353D76}" type="sibTrans" cxnId="{838BDB4B-11A4-4CD6-A03D-51D933F49373}">
      <dgm:prSet/>
      <dgm:spPr/>
      <dgm:t>
        <a:bodyPr/>
        <a:lstStyle/>
        <a:p>
          <a:endParaRPr lang="en-GB"/>
        </a:p>
      </dgm:t>
    </dgm:pt>
    <dgm:pt modelId="{1FC3EB3B-4F32-4872-B34B-A846E8FAA1EE}">
      <dgm:prSet/>
      <dgm:spPr/>
      <dgm:t>
        <a:bodyPr/>
        <a:lstStyle/>
        <a:p>
          <a:r>
            <a:rPr lang="en-GB" dirty="0" smtClean="0">
              <a:solidFill>
                <a:schemeClr val="accent1"/>
              </a:solidFill>
            </a:rPr>
            <a:t>Outer cases</a:t>
          </a:r>
          <a:endParaRPr lang="en-GB" dirty="0">
            <a:solidFill>
              <a:schemeClr val="accent1"/>
            </a:solidFill>
          </a:endParaRPr>
        </a:p>
      </dgm:t>
    </dgm:pt>
    <dgm:pt modelId="{103BF595-423E-4BFC-B25B-1336432BCA9F}" type="parTrans" cxnId="{FA755E4C-2A9F-4EDA-AFB9-EB2844E4A72A}">
      <dgm:prSet/>
      <dgm:spPr/>
      <dgm:t>
        <a:bodyPr/>
        <a:lstStyle/>
        <a:p>
          <a:endParaRPr lang="en-GB"/>
        </a:p>
      </dgm:t>
    </dgm:pt>
    <dgm:pt modelId="{289138FE-543E-4BFA-BB31-58E2DE5D1456}" type="sibTrans" cxnId="{FA755E4C-2A9F-4EDA-AFB9-EB2844E4A72A}">
      <dgm:prSet/>
      <dgm:spPr/>
      <dgm:t>
        <a:bodyPr/>
        <a:lstStyle/>
        <a:p>
          <a:endParaRPr lang="en-GB"/>
        </a:p>
      </dgm:t>
    </dgm:pt>
    <dgm:pt modelId="{F201FD0D-794B-406C-B92D-CCB6A55B887B}">
      <dgm:prSet/>
      <dgm:spPr/>
      <dgm:t>
        <a:bodyPr/>
        <a:lstStyle/>
        <a:p>
          <a:r>
            <a:rPr lang="en-GB" dirty="0" smtClean="0">
              <a:solidFill>
                <a:schemeClr val="accent1"/>
              </a:solidFill>
            </a:rPr>
            <a:t>Gift Cartons</a:t>
          </a:r>
          <a:endParaRPr lang="en-GB" dirty="0">
            <a:solidFill>
              <a:schemeClr val="accent1"/>
            </a:solidFill>
          </a:endParaRPr>
        </a:p>
      </dgm:t>
    </dgm:pt>
    <dgm:pt modelId="{5B9F66BD-922E-43B9-84F3-CA0C62B19FE5}" type="sibTrans" cxnId="{1E83EA5A-9FCA-4135-8A74-322C7548B4FA}">
      <dgm:prSet/>
      <dgm:spPr/>
      <dgm:t>
        <a:bodyPr/>
        <a:lstStyle/>
        <a:p>
          <a:endParaRPr lang="en-GB"/>
        </a:p>
      </dgm:t>
    </dgm:pt>
    <dgm:pt modelId="{DA0FA13C-FAE0-4F87-BF1A-BB4A810853A5}" type="parTrans" cxnId="{1E83EA5A-9FCA-4135-8A74-322C7548B4FA}">
      <dgm:prSet/>
      <dgm:spPr/>
      <dgm:t>
        <a:bodyPr/>
        <a:lstStyle/>
        <a:p>
          <a:endParaRPr lang="en-GB"/>
        </a:p>
      </dgm:t>
    </dgm:pt>
    <dgm:pt modelId="{8B0E8895-F91F-4DAF-96BA-829C7AB42B7E}" type="pres">
      <dgm:prSet presAssocID="{2111DB10-9582-4A10-B2FA-60F0D56C5A2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GB"/>
        </a:p>
      </dgm:t>
    </dgm:pt>
    <dgm:pt modelId="{804E26AE-9E9A-4BEB-8364-A73494017A26}" type="pres">
      <dgm:prSet presAssocID="{ED659B77-F822-4839-9FD3-7AEC421FABC0}" presName="thickLine" presStyleLbl="alignNode1" presStyleIdx="0" presStyleCnt="1"/>
      <dgm:spPr/>
    </dgm:pt>
    <dgm:pt modelId="{6F121F23-FB25-4EC5-A33D-778361500824}" type="pres">
      <dgm:prSet presAssocID="{ED659B77-F822-4839-9FD3-7AEC421FABC0}" presName="horz1" presStyleCnt="0"/>
      <dgm:spPr/>
    </dgm:pt>
    <dgm:pt modelId="{15ADDD0D-0096-4F37-9450-14B422547445}" type="pres">
      <dgm:prSet presAssocID="{ED659B77-F822-4839-9FD3-7AEC421FABC0}" presName="tx1" presStyleLbl="revTx" presStyleIdx="0" presStyleCnt="9" custScaleX="143933"/>
      <dgm:spPr/>
      <dgm:t>
        <a:bodyPr/>
        <a:lstStyle/>
        <a:p>
          <a:endParaRPr lang="en-GB"/>
        </a:p>
      </dgm:t>
    </dgm:pt>
    <dgm:pt modelId="{1259E98B-8BCD-4E09-A5B2-2CA25DE79C7F}" type="pres">
      <dgm:prSet presAssocID="{ED659B77-F822-4839-9FD3-7AEC421FABC0}" presName="vert1" presStyleCnt="0"/>
      <dgm:spPr/>
    </dgm:pt>
    <dgm:pt modelId="{2596C9EF-8899-462D-8172-AF3755F9270B}" type="pres">
      <dgm:prSet presAssocID="{18FF34A2-A38F-4675-9F2B-E228908F9E17}" presName="vertSpace2a" presStyleCnt="0"/>
      <dgm:spPr/>
    </dgm:pt>
    <dgm:pt modelId="{75CF7D1A-9BB4-48C1-90AF-5A2EB3886708}" type="pres">
      <dgm:prSet presAssocID="{18FF34A2-A38F-4675-9F2B-E228908F9E17}" presName="horz2" presStyleCnt="0"/>
      <dgm:spPr/>
    </dgm:pt>
    <dgm:pt modelId="{51550480-1185-4F23-9556-7450855635FD}" type="pres">
      <dgm:prSet presAssocID="{18FF34A2-A38F-4675-9F2B-E228908F9E17}" presName="horzSpace2" presStyleCnt="0"/>
      <dgm:spPr/>
    </dgm:pt>
    <dgm:pt modelId="{FBC571E3-8043-461A-9858-BBFB643130DB}" type="pres">
      <dgm:prSet presAssocID="{18FF34A2-A38F-4675-9F2B-E228908F9E17}" presName="tx2" presStyleLbl="revTx" presStyleIdx="1" presStyleCnt="9"/>
      <dgm:spPr/>
      <dgm:t>
        <a:bodyPr/>
        <a:lstStyle/>
        <a:p>
          <a:endParaRPr lang="en-GB"/>
        </a:p>
      </dgm:t>
    </dgm:pt>
    <dgm:pt modelId="{8BD631B9-AAC5-421B-BAD9-5AD91402B168}" type="pres">
      <dgm:prSet presAssocID="{18FF34A2-A38F-4675-9F2B-E228908F9E17}" presName="vert2" presStyleCnt="0"/>
      <dgm:spPr/>
    </dgm:pt>
    <dgm:pt modelId="{A5179281-F193-4216-A825-3DD1129AD098}" type="pres">
      <dgm:prSet presAssocID="{18FF34A2-A38F-4675-9F2B-E228908F9E17}" presName="thinLine2b" presStyleLbl="callout" presStyleIdx="0" presStyleCnt="8"/>
      <dgm:spPr/>
    </dgm:pt>
    <dgm:pt modelId="{076312CF-74AA-4E02-8465-2C14A4CB8198}" type="pres">
      <dgm:prSet presAssocID="{18FF34A2-A38F-4675-9F2B-E228908F9E17}" presName="vertSpace2b" presStyleCnt="0"/>
      <dgm:spPr/>
    </dgm:pt>
    <dgm:pt modelId="{FA0FF7B4-3633-4955-A9BF-24EAC080CF51}" type="pres">
      <dgm:prSet presAssocID="{734CF294-3588-44F7-B5A5-405731C3C0D9}" presName="horz2" presStyleCnt="0"/>
      <dgm:spPr/>
    </dgm:pt>
    <dgm:pt modelId="{DE476071-AD40-423D-8A4A-8EE33B33280F}" type="pres">
      <dgm:prSet presAssocID="{734CF294-3588-44F7-B5A5-405731C3C0D9}" presName="horzSpace2" presStyleCnt="0"/>
      <dgm:spPr/>
    </dgm:pt>
    <dgm:pt modelId="{1D916662-67DD-488B-BB6B-5F10E1DFBE94}" type="pres">
      <dgm:prSet presAssocID="{734CF294-3588-44F7-B5A5-405731C3C0D9}" presName="tx2" presStyleLbl="revTx" presStyleIdx="2" presStyleCnt="9"/>
      <dgm:spPr/>
      <dgm:t>
        <a:bodyPr/>
        <a:lstStyle/>
        <a:p>
          <a:endParaRPr lang="en-GB"/>
        </a:p>
      </dgm:t>
    </dgm:pt>
    <dgm:pt modelId="{2C3DE858-8214-4FFC-8C5E-DE8EBE4F40C4}" type="pres">
      <dgm:prSet presAssocID="{734CF294-3588-44F7-B5A5-405731C3C0D9}" presName="vert2" presStyleCnt="0"/>
      <dgm:spPr/>
    </dgm:pt>
    <dgm:pt modelId="{74153E10-AD57-4FF0-A2DB-8115A323C738}" type="pres">
      <dgm:prSet presAssocID="{734CF294-3588-44F7-B5A5-405731C3C0D9}" presName="thinLine2b" presStyleLbl="callout" presStyleIdx="1" presStyleCnt="8"/>
      <dgm:spPr/>
    </dgm:pt>
    <dgm:pt modelId="{3F9C856D-D75E-4279-AFA5-60712D4C423C}" type="pres">
      <dgm:prSet presAssocID="{734CF294-3588-44F7-B5A5-405731C3C0D9}" presName="vertSpace2b" presStyleCnt="0"/>
      <dgm:spPr/>
    </dgm:pt>
    <dgm:pt modelId="{34EBFB34-A631-46DB-91CF-BBEAA0E7075C}" type="pres">
      <dgm:prSet presAssocID="{1FC3EB3B-4F32-4872-B34B-A846E8FAA1EE}" presName="horz2" presStyleCnt="0"/>
      <dgm:spPr/>
    </dgm:pt>
    <dgm:pt modelId="{693E3709-6174-4C7C-86C5-EFECF3223EAF}" type="pres">
      <dgm:prSet presAssocID="{1FC3EB3B-4F32-4872-B34B-A846E8FAA1EE}" presName="horzSpace2" presStyleCnt="0"/>
      <dgm:spPr/>
    </dgm:pt>
    <dgm:pt modelId="{461C2866-78A8-4729-947A-434C2A50E640}" type="pres">
      <dgm:prSet presAssocID="{1FC3EB3B-4F32-4872-B34B-A846E8FAA1EE}" presName="tx2" presStyleLbl="revTx" presStyleIdx="3" presStyleCnt="9"/>
      <dgm:spPr/>
      <dgm:t>
        <a:bodyPr/>
        <a:lstStyle/>
        <a:p>
          <a:endParaRPr lang="en-GB"/>
        </a:p>
      </dgm:t>
    </dgm:pt>
    <dgm:pt modelId="{FB2CECCE-4383-4EA9-86E9-C0057EDEB796}" type="pres">
      <dgm:prSet presAssocID="{1FC3EB3B-4F32-4872-B34B-A846E8FAA1EE}" presName="vert2" presStyleCnt="0"/>
      <dgm:spPr/>
    </dgm:pt>
    <dgm:pt modelId="{7EE0AFD1-FD4B-47F0-B3C2-C31221C9A4D0}" type="pres">
      <dgm:prSet presAssocID="{1FC3EB3B-4F32-4872-B34B-A846E8FAA1EE}" presName="thinLine2b" presStyleLbl="callout" presStyleIdx="2" presStyleCnt="8"/>
      <dgm:spPr/>
    </dgm:pt>
    <dgm:pt modelId="{C468A9DC-5223-4B6E-AC2F-AA5217BBB626}" type="pres">
      <dgm:prSet presAssocID="{1FC3EB3B-4F32-4872-B34B-A846E8FAA1EE}" presName="vertSpace2b" presStyleCnt="0"/>
      <dgm:spPr/>
    </dgm:pt>
    <dgm:pt modelId="{078FCDA6-F0EE-467A-9154-79F12F3B6DED}" type="pres">
      <dgm:prSet presAssocID="{F201FD0D-794B-406C-B92D-CCB6A55B887B}" presName="horz2" presStyleCnt="0"/>
      <dgm:spPr/>
    </dgm:pt>
    <dgm:pt modelId="{A0573341-C028-4338-A848-BA4092DA1D59}" type="pres">
      <dgm:prSet presAssocID="{F201FD0D-794B-406C-B92D-CCB6A55B887B}" presName="horzSpace2" presStyleCnt="0"/>
      <dgm:spPr/>
    </dgm:pt>
    <dgm:pt modelId="{267705C8-7847-49BE-A14B-8C3B959D883F}" type="pres">
      <dgm:prSet presAssocID="{F201FD0D-794B-406C-B92D-CCB6A55B887B}" presName="tx2" presStyleLbl="revTx" presStyleIdx="4" presStyleCnt="9"/>
      <dgm:spPr/>
      <dgm:t>
        <a:bodyPr/>
        <a:lstStyle/>
        <a:p>
          <a:endParaRPr lang="en-GB"/>
        </a:p>
      </dgm:t>
    </dgm:pt>
    <dgm:pt modelId="{EFBD1AE1-FFE2-4668-96F9-79CAC713E606}" type="pres">
      <dgm:prSet presAssocID="{F201FD0D-794B-406C-B92D-CCB6A55B887B}" presName="vert2" presStyleCnt="0"/>
      <dgm:spPr/>
    </dgm:pt>
    <dgm:pt modelId="{2847B8B0-1D49-4303-BD10-80F3172FDC93}" type="pres">
      <dgm:prSet presAssocID="{F201FD0D-794B-406C-B92D-CCB6A55B887B}" presName="thinLine2b" presStyleLbl="callout" presStyleIdx="3" presStyleCnt="8"/>
      <dgm:spPr/>
    </dgm:pt>
    <dgm:pt modelId="{230C74F9-5179-4334-B0BA-281CDCD26209}" type="pres">
      <dgm:prSet presAssocID="{F201FD0D-794B-406C-B92D-CCB6A55B887B}" presName="vertSpace2b" presStyleCnt="0"/>
      <dgm:spPr/>
    </dgm:pt>
    <dgm:pt modelId="{6C55A739-64C1-4541-8E92-E2BB158D01DE}" type="pres">
      <dgm:prSet presAssocID="{BF9BC1BE-BB5E-4311-9C21-D46205C873D3}" presName="horz2" presStyleCnt="0"/>
      <dgm:spPr/>
    </dgm:pt>
    <dgm:pt modelId="{CB6163C6-1EE0-4B1A-A338-08AA67D3F170}" type="pres">
      <dgm:prSet presAssocID="{BF9BC1BE-BB5E-4311-9C21-D46205C873D3}" presName="horzSpace2" presStyleCnt="0"/>
      <dgm:spPr/>
    </dgm:pt>
    <dgm:pt modelId="{7FB0446E-AE09-4C4E-956B-88BFB3B576C6}" type="pres">
      <dgm:prSet presAssocID="{BF9BC1BE-BB5E-4311-9C21-D46205C873D3}" presName="tx2" presStyleLbl="revTx" presStyleIdx="5" presStyleCnt="9"/>
      <dgm:spPr/>
      <dgm:t>
        <a:bodyPr/>
        <a:lstStyle/>
        <a:p>
          <a:endParaRPr lang="en-GB"/>
        </a:p>
      </dgm:t>
    </dgm:pt>
    <dgm:pt modelId="{6BC55C21-6780-4E8D-914D-63F2010278B0}" type="pres">
      <dgm:prSet presAssocID="{BF9BC1BE-BB5E-4311-9C21-D46205C873D3}" presName="vert2" presStyleCnt="0"/>
      <dgm:spPr/>
    </dgm:pt>
    <dgm:pt modelId="{C419A4A1-B703-4402-9111-5A41CA6E8CFC}" type="pres">
      <dgm:prSet presAssocID="{BF9BC1BE-BB5E-4311-9C21-D46205C873D3}" presName="thinLine2b" presStyleLbl="callout" presStyleIdx="4" presStyleCnt="8"/>
      <dgm:spPr/>
    </dgm:pt>
    <dgm:pt modelId="{1108B0A9-F2D8-4591-AE2C-2555CC8E21FB}" type="pres">
      <dgm:prSet presAssocID="{BF9BC1BE-BB5E-4311-9C21-D46205C873D3}" presName="vertSpace2b" presStyleCnt="0"/>
      <dgm:spPr/>
    </dgm:pt>
    <dgm:pt modelId="{79DF4708-B0D6-4DB6-A770-3C2699EF631B}" type="pres">
      <dgm:prSet presAssocID="{968FFD48-EE99-439B-B362-88DD5B078656}" presName="horz2" presStyleCnt="0"/>
      <dgm:spPr/>
    </dgm:pt>
    <dgm:pt modelId="{6234BC6C-BF2C-4A43-9C76-02BF962A6CB9}" type="pres">
      <dgm:prSet presAssocID="{968FFD48-EE99-439B-B362-88DD5B078656}" presName="horzSpace2" presStyleCnt="0"/>
      <dgm:spPr/>
    </dgm:pt>
    <dgm:pt modelId="{4D39FE99-376A-43A3-BBCF-1B556F6596A2}" type="pres">
      <dgm:prSet presAssocID="{968FFD48-EE99-439B-B362-88DD5B078656}" presName="tx2" presStyleLbl="revTx" presStyleIdx="6" presStyleCnt="9"/>
      <dgm:spPr/>
      <dgm:t>
        <a:bodyPr/>
        <a:lstStyle/>
        <a:p>
          <a:endParaRPr lang="en-GB"/>
        </a:p>
      </dgm:t>
    </dgm:pt>
    <dgm:pt modelId="{F01B5810-EA4B-4F1A-AFE0-8B80F44280EA}" type="pres">
      <dgm:prSet presAssocID="{968FFD48-EE99-439B-B362-88DD5B078656}" presName="vert2" presStyleCnt="0"/>
      <dgm:spPr/>
    </dgm:pt>
    <dgm:pt modelId="{6A7775EB-09A5-4B50-ACA2-0C9907BCC3E5}" type="pres">
      <dgm:prSet presAssocID="{968FFD48-EE99-439B-B362-88DD5B078656}" presName="thinLine2b" presStyleLbl="callout" presStyleIdx="5" presStyleCnt="8"/>
      <dgm:spPr/>
    </dgm:pt>
    <dgm:pt modelId="{4F2FE108-4757-42A2-9E45-2042AD5CFA2F}" type="pres">
      <dgm:prSet presAssocID="{968FFD48-EE99-439B-B362-88DD5B078656}" presName="vertSpace2b" presStyleCnt="0"/>
      <dgm:spPr/>
    </dgm:pt>
    <dgm:pt modelId="{6729BA15-E6E2-44B4-B624-1A695B7F86A6}" type="pres">
      <dgm:prSet presAssocID="{6100428C-2B21-4A80-9B42-329FE8A319B6}" presName="horz2" presStyleCnt="0"/>
      <dgm:spPr/>
    </dgm:pt>
    <dgm:pt modelId="{BDA1B9CE-D30B-4D86-B961-DA3AFCC67C97}" type="pres">
      <dgm:prSet presAssocID="{6100428C-2B21-4A80-9B42-329FE8A319B6}" presName="horzSpace2" presStyleCnt="0"/>
      <dgm:spPr/>
    </dgm:pt>
    <dgm:pt modelId="{5F5F88C2-C39C-46CF-AC6F-103E54AF473A}" type="pres">
      <dgm:prSet presAssocID="{6100428C-2B21-4A80-9B42-329FE8A319B6}" presName="tx2" presStyleLbl="revTx" presStyleIdx="7" presStyleCnt="9"/>
      <dgm:spPr/>
      <dgm:t>
        <a:bodyPr/>
        <a:lstStyle/>
        <a:p>
          <a:endParaRPr lang="en-GB"/>
        </a:p>
      </dgm:t>
    </dgm:pt>
    <dgm:pt modelId="{D3FBF3EF-F4E9-480A-9178-D36DC678C453}" type="pres">
      <dgm:prSet presAssocID="{6100428C-2B21-4A80-9B42-329FE8A319B6}" presName="vert2" presStyleCnt="0"/>
      <dgm:spPr/>
    </dgm:pt>
    <dgm:pt modelId="{9B07D3DC-32D9-4FDE-9C68-7AFD65B4AA66}" type="pres">
      <dgm:prSet presAssocID="{6100428C-2B21-4A80-9B42-329FE8A319B6}" presName="thinLine2b" presStyleLbl="callout" presStyleIdx="6" presStyleCnt="8"/>
      <dgm:spPr/>
    </dgm:pt>
    <dgm:pt modelId="{3A200305-A6CB-4EC2-87A6-73887BC26C67}" type="pres">
      <dgm:prSet presAssocID="{6100428C-2B21-4A80-9B42-329FE8A319B6}" presName="vertSpace2b" presStyleCnt="0"/>
      <dgm:spPr/>
    </dgm:pt>
    <dgm:pt modelId="{30AF43B4-03DE-409A-8324-23855AFC3EBB}" type="pres">
      <dgm:prSet presAssocID="{0A096464-1A92-46D6-82DB-6390F6E3E0AC}" presName="horz2" presStyleCnt="0"/>
      <dgm:spPr/>
    </dgm:pt>
    <dgm:pt modelId="{9EAC4E5C-78AF-44AC-8554-B58A2247F2DF}" type="pres">
      <dgm:prSet presAssocID="{0A096464-1A92-46D6-82DB-6390F6E3E0AC}" presName="horzSpace2" presStyleCnt="0"/>
      <dgm:spPr/>
    </dgm:pt>
    <dgm:pt modelId="{BF7E2DEF-8D9B-43F3-BD87-4B47D2CA6056}" type="pres">
      <dgm:prSet presAssocID="{0A096464-1A92-46D6-82DB-6390F6E3E0AC}" presName="tx2" presStyleLbl="revTx" presStyleIdx="8" presStyleCnt="9"/>
      <dgm:spPr/>
      <dgm:t>
        <a:bodyPr/>
        <a:lstStyle/>
        <a:p>
          <a:endParaRPr lang="en-GB"/>
        </a:p>
      </dgm:t>
    </dgm:pt>
    <dgm:pt modelId="{B6D1F904-B86D-4ECA-BEF3-58F1E823EA8F}" type="pres">
      <dgm:prSet presAssocID="{0A096464-1A92-46D6-82DB-6390F6E3E0AC}" presName="vert2" presStyleCnt="0"/>
      <dgm:spPr/>
    </dgm:pt>
    <dgm:pt modelId="{A3250E0A-3F67-49B6-8718-4B326531913A}" type="pres">
      <dgm:prSet presAssocID="{0A096464-1A92-46D6-82DB-6390F6E3E0AC}" presName="thinLine2b" presStyleLbl="callout" presStyleIdx="7" presStyleCnt="8"/>
      <dgm:spPr/>
    </dgm:pt>
    <dgm:pt modelId="{9F3829E3-45AD-4166-B931-6AAA487D7E39}" type="pres">
      <dgm:prSet presAssocID="{0A096464-1A92-46D6-82DB-6390F6E3E0AC}" presName="vertSpace2b" presStyleCnt="0"/>
      <dgm:spPr/>
    </dgm:pt>
  </dgm:ptLst>
  <dgm:cxnLst>
    <dgm:cxn modelId="{23A736F9-C3BC-4984-99FE-2C6E32748BE6}" type="presOf" srcId="{6100428C-2B21-4A80-9B42-329FE8A319B6}" destId="{5F5F88C2-C39C-46CF-AC6F-103E54AF473A}" srcOrd="0" destOrd="0" presId="urn:microsoft.com/office/officeart/2008/layout/LinedList"/>
    <dgm:cxn modelId="{838BDB4B-11A4-4CD6-A03D-51D933F49373}" srcId="{ED659B77-F822-4839-9FD3-7AEC421FABC0}" destId="{968FFD48-EE99-439B-B362-88DD5B078656}" srcOrd="5" destOrd="0" parTransId="{0C3E4B33-1F3D-4CFF-9130-8CCEA7B8657F}" sibTransId="{3034CE48-ED4A-421F-93D0-133551353D76}"/>
    <dgm:cxn modelId="{C7B1534A-DE9A-47CE-9238-56147E0F69CE}" type="presOf" srcId="{734CF294-3588-44F7-B5A5-405731C3C0D9}" destId="{1D916662-67DD-488B-BB6B-5F10E1DFBE94}" srcOrd="0" destOrd="0" presId="urn:microsoft.com/office/officeart/2008/layout/LinedList"/>
    <dgm:cxn modelId="{BCE59506-28B3-454F-B87B-2E45A29CCA83}" type="presOf" srcId="{ED659B77-F822-4839-9FD3-7AEC421FABC0}" destId="{15ADDD0D-0096-4F37-9450-14B422547445}" srcOrd="0" destOrd="0" presId="urn:microsoft.com/office/officeart/2008/layout/LinedList"/>
    <dgm:cxn modelId="{133F17B5-BD23-43EF-B21A-6343F7FF24A0}" srcId="{ED659B77-F822-4839-9FD3-7AEC421FABC0}" destId="{0A096464-1A92-46D6-82DB-6390F6E3E0AC}" srcOrd="7" destOrd="0" parTransId="{C8E46877-AE7C-4AC7-B03E-41E6F6B4ED9F}" sibTransId="{5AF5BAD5-88C5-4CB0-93CF-8168900A45CD}"/>
    <dgm:cxn modelId="{737890DE-D774-4A63-9DEB-A115F6614A9F}" type="presOf" srcId="{F201FD0D-794B-406C-B92D-CCB6A55B887B}" destId="{267705C8-7847-49BE-A14B-8C3B959D883F}" srcOrd="0" destOrd="0" presId="urn:microsoft.com/office/officeart/2008/layout/LinedList"/>
    <dgm:cxn modelId="{8E5F0A51-4B82-4EE6-BC7D-8F154C94A218}" type="presOf" srcId="{2111DB10-9582-4A10-B2FA-60F0D56C5A2A}" destId="{8B0E8895-F91F-4DAF-96BA-829C7AB42B7E}" srcOrd="0" destOrd="0" presId="urn:microsoft.com/office/officeart/2008/layout/LinedList"/>
    <dgm:cxn modelId="{C2968B6C-516A-41A3-82B2-A9C3DAA9400A}" type="presOf" srcId="{18FF34A2-A38F-4675-9F2B-E228908F9E17}" destId="{FBC571E3-8043-461A-9858-BBFB643130DB}" srcOrd="0" destOrd="0" presId="urn:microsoft.com/office/officeart/2008/layout/LinedList"/>
    <dgm:cxn modelId="{FA755E4C-2A9F-4EDA-AFB9-EB2844E4A72A}" srcId="{ED659B77-F822-4839-9FD3-7AEC421FABC0}" destId="{1FC3EB3B-4F32-4872-B34B-A846E8FAA1EE}" srcOrd="2" destOrd="0" parTransId="{103BF595-423E-4BFC-B25B-1336432BCA9F}" sibTransId="{289138FE-543E-4BFA-BB31-58E2DE5D1456}"/>
    <dgm:cxn modelId="{5BA2E87C-0411-4C07-9A8E-13B286618F34}" srcId="{2111DB10-9582-4A10-B2FA-60F0D56C5A2A}" destId="{ED659B77-F822-4839-9FD3-7AEC421FABC0}" srcOrd="0" destOrd="0" parTransId="{1EEDE56A-C814-4C71-A7DC-F0E26E266DE0}" sibTransId="{219C6C13-C929-40FD-B95E-35F2F0F2824C}"/>
    <dgm:cxn modelId="{94285483-79DA-4188-89C4-5BAB298CCEC2}" srcId="{ED659B77-F822-4839-9FD3-7AEC421FABC0}" destId="{BF9BC1BE-BB5E-4311-9C21-D46205C873D3}" srcOrd="4" destOrd="0" parTransId="{D10F862C-DED6-417D-938E-D9D6D19E3E7F}" sibTransId="{1D6155BB-F98B-468C-B9DD-AB2A428CC15E}"/>
    <dgm:cxn modelId="{0FA5ED88-B5C5-4EBC-9CC8-8B9E4A277C51}" type="presOf" srcId="{968FFD48-EE99-439B-B362-88DD5B078656}" destId="{4D39FE99-376A-43A3-BBCF-1B556F6596A2}" srcOrd="0" destOrd="0" presId="urn:microsoft.com/office/officeart/2008/layout/LinedList"/>
    <dgm:cxn modelId="{1E83EA5A-9FCA-4135-8A74-322C7548B4FA}" srcId="{ED659B77-F822-4839-9FD3-7AEC421FABC0}" destId="{F201FD0D-794B-406C-B92D-CCB6A55B887B}" srcOrd="3" destOrd="0" parTransId="{DA0FA13C-FAE0-4F87-BF1A-BB4A810853A5}" sibTransId="{5B9F66BD-922E-43B9-84F3-CA0C62B19FE5}"/>
    <dgm:cxn modelId="{F40DD746-735C-443D-BA30-7B8F0FC68538}" srcId="{ED659B77-F822-4839-9FD3-7AEC421FABC0}" destId="{6100428C-2B21-4A80-9B42-329FE8A319B6}" srcOrd="6" destOrd="0" parTransId="{29335CF1-51D6-4FAA-9B6A-BA7CFA8CF2EA}" sibTransId="{54852551-3A82-437A-AB92-3589BCCEA8AB}"/>
    <dgm:cxn modelId="{AD9A0846-778B-4D55-AF80-1700E7E1442C}" type="presOf" srcId="{BF9BC1BE-BB5E-4311-9C21-D46205C873D3}" destId="{7FB0446E-AE09-4C4E-956B-88BFB3B576C6}" srcOrd="0" destOrd="0" presId="urn:microsoft.com/office/officeart/2008/layout/LinedList"/>
    <dgm:cxn modelId="{E0C70F08-2FA7-4F6E-A4B5-F14962EC9B0B}" srcId="{ED659B77-F822-4839-9FD3-7AEC421FABC0}" destId="{734CF294-3588-44F7-B5A5-405731C3C0D9}" srcOrd="1" destOrd="0" parTransId="{11CCD00F-A37D-4FE3-9A7E-80A446D16726}" sibTransId="{53BD52B3-4517-4BC6-A497-D9C0C69F2CBA}"/>
    <dgm:cxn modelId="{A61CAD7A-BBA6-4553-ADEE-5D77A7351006}" srcId="{ED659B77-F822-4839-9FD3-7AEC421FABC0}" destId="{18FF34A2-A38F-4675-9F2B-E228908F9E17}" srcOrd="0" destOrd="0" parTransId="{6DA04B4B-E801-4C0F-8B80-90B5583EE513}" sibTransId="{850AE585-0334-4672-BDE8-9FA1A94D01BB}"/>
    <dgm:cxn modelId="{1D08A0F8-3744-46E2-86DC-25C333274AB5}" type="presOf" srcId="{1FC3EB3B-4F32-4872-B34B-A846E8FAA1EE}" destId="{461C2866-78A8-4729-947A-434C2A50E640}" srcOrd="0" destOrd="0" presId="urn:microsoft.com/office/officeart/2008/layout/LinedList"/>
    <dgm:cxn modelId="{481D33F0-8749-47D5-AAF5-656C4F151C5D}" type="presOf" srcId="{0A096464-1A92-46D6-82DB-6390F6E3E0AC}" destId="{BF7E2DEF-8D9B-43F3-BD87-4B47D2CA6056}" srcOrd="0" destOrd="0" presId="urn:microsoft.com/office/officeart/2008/layout/LinedList"/>
    <dgm:cxn modelId="{4E54F7E7-91B8-4AFE-81E3-A50740E6B12F}" type="presParOf" srcId="{8B0E8895-F91F-4DAF-96BA-829C7AB42B7E}" destId="{804E26AE-9E9A-4BEB-8364-A73494017A26}" srcOrd="0" destOrd="0" presId="urn:microsoft.com/office/officeart/2008/layout/LinedList"/>
    <dgm:cxn modelId="{BC348918-CCF5-465B-A253-86B0580053E2}" type="presParOf" srcId="{8B0E8895-F91F-4DAF-96BA-829C7AB42B7E}" destId="{6F121F23-FB25-4EC5-A33D-778361500824}" srcOrd="1" destOrd="0" presId="urn:microsoft.com/office/officeart/2008/layout/LinedList"/>
    <dgm:cxn modelId="{A5FAE3EB-D907-4B8B-82A1-759B4AFE9AB1}" type="presParOf" srcId="{6F121F23-FB25-4EC5-A33D-778361500824}" destId="{15ADDD0D-0096-4F37-9450-14B422547445}" srcOrd="0" destOrd="0" presId="urn:microsoft.com/office/officeart/2008/layout/LinedList"/>
    <dgm:cxn modelId="{635B7E33-4F59-4B12-A2EB-1E8BF7D74E04}" type="presParOf" srcId="{6F121F23-FB25-4EC5-A33D-778361500824}" destId="{1259E98B-8BCD-4E09-A5B2-2CA25DE79C7F}" srcOrd="1" destOrd="0" presId="urn:microsoft.com/office/officeart/2008/layout/LinedList"/>
    <dgm:cxn modelId="{8EBFF984-5389-4E5D-996F-421DC9DEBC3B}" type="presParOf" srcId="{1259E98B-8BCD-4E09-A5B2-2CA25DE79C7F}" destId="{2596C9EF-8899-462D-8172-AF3755F9270B}" srcOrd="0" destOrd="0" presId="urn:microsoft.com/office/officeart/2008/layout/LinedList"/>
    <dgm:cxn modelId="{14CBD92A-09BA-4637-8E4E-2526BE6C98D4}" type="presParOf" srcId="{1259E98B-8BCD-4E09-A5B2-2CA25DE79C7F}" destId="{75CF7D1A-9BB4-48C1-90AF-5A2EB3886708}" srcOrd="1" destOrd="0" presId="urn:microsoft.com/office/officeart/2008/layout/LinedList"/>
    <dgm:cxn modelId="{B245F9DF-9CEC-4286-999B-00DC98D7B564}" type="presParOf" srcId="{75CF7D1A-9BB4-48C1-90AF-5A2EB3886708}" destId="{51550480-1185-4F23-9556-7450855635FD}" srcOrd="0" destOrd="0" presId="urn:microsoft.com/office/officeart/2008/layout/LinedList"/>
    <dgm:cxn modelId="{1AA26E65-8C3F-46D8-AA59-D0E44D0E997B}" type="presParOf" srcId="{75CF7D1A-9BB4-48C1-90AF-5A2EB3886708}" destId="{FBC571E3-8043-461A-9858-BBFB643130DB}" srcOrd="1" destOrd="0" presId="urn:microsoft.com/office/officeart/2008/layout/LinedList"/>
    <dgm:cxn modelId="{8A6CB7C3-D1BE-47C8-B253-309DE1BB8CBB}" type="presParOf" srcId="{75CF7D1A-9BB4-48C1-90AF-5A2EB3886708}" destId="{8BD631B9-AAC5-421B-BAD9-5AD91402B168}" srcOrd="2" destOrd="0" presId="urn:microsoft.com/office/officeart/2008/layout/LinedList"/>
    <dgm:cxn modelId="{6985B233-F1F4-429A-8795-96497A6C18BE}" type="presParOf" srcId="{1259E98B-8BCD-4E09-A5B2-2CA25DE79C7F}" destId="{A5179281-F193-4216-A825-3DD1129AD098}" srcOrd="2" destOrd="0" presId="urn:microsoft.com/office/officeart/2008/layout/LinedList"/>
    <dgm:cxn modelId="{8A0485C1-C2B7-4526-AB5D-811B4C23F144}" type="presParOf" srcId="{1259E98B-8BCD-4E09-A5B2-2CA25DE79C7F}" destId="{076312CF-74AA-4E02-8465-2C14A4CB8198}" srcOrd="3" destOrd="0" presId="urn:microsoft.com/office/officeart/2008/layout/LinedList"/>
    <dgm:cxn modelId="{4167C303-9D2D-43AB-A568-FEEC7CEA7EC1}" type="presParOf" srcId="{1259E98B-8BCD-4E09-A5B2-2CA25DE79C7F}" destId="{FA0FF7B4-3633-4955-A9BF-24EAC080CF51}" srcOrd="4" destOrd="0" presId="urn:microsoft.com/office/officeart/2008/layout/LinedList"/>
    <dgm:cxn modelId="{F8EC4740-C1E5-4033-A412-051DC0EA6E20}" type="presParOf" srcId="{FA0FF7B4-3633-4955-A9BF-24EAC080CF51}" destId="{DE476071-AD40-423D-8A4A-8EE33B33280F}" srcOrd="0" destOrd="0" presId="urn:microsoft.com/office/officeart/2008/layout/LinedList"/>
    <dgm:cxn modelId="{5A1CEB86-E4F9-406D-8DD5-D52455684842}" type="presParOf" srcId="{FA0FF7B4-3633-4955-A9BF-24EAC080CF51}" destId="{1D916662-67DD-488B-BB6B-5F10E1DFBE94}" srcOrd="1" destOrd="0" presId="urn:microsoft.com/office/officeart/2008/layout/LinedList"/>
    <dgm:cxn modelId="{00D7AD08-CCC9-4C7F-8E9C-37C535C95DB0}" type="presParOf" srcId="{FA0FF7B4-3633-4955-A9BF-24EAC080CF51}" destId="{2C3DE858-8214-4FFC-8C5E-DE8EBE4F40C4}" srcOrd="2" destOrd="0" presId="urn:microsoft.com/office/officeart/2008/layout/LinedList"/>
    <dgm:cxn modelId="{EF715B82-CD66-4FD3-834C-AA1D44DD85AD}" type="presParOf" srcId="{1259E98B-8BCD-4E09-A5B2-2CA25DE79C7F}" destId="{74153E10-AD57-4FF0-A2DB-8115A323C738}" srcOrd="5" destOrd="0" presId="urn:microsoft.com/office/officeart/2008/layout/LinedList"/>
    <dgm:cxn modelId="{C056BF81-ED8D-40CF-8E89-199042C9EAB9}" type="presParOf" srcId="{1259E98B-8BCD-4E09-A5B2-2CA25DE79C7F}" destId="{3F9C856D-D75E-4279-AFA5-60712D4C423C}" srcOrd="6" destOrd="0" presId="urn:microsoft.com/office/officeart/2008/layout/LinedList"/>
    <dgm:cxn modelId="{6FC6C7A2-67B0-4384-AC75-7E922BDBEBAF}" type="presParOf" srcId="{1259E98B-8BCD-4E09-A5B2-2CA25DE79C7F}" destId="{34EBFB34-A631-46DB-91CF-BBEAA0E7075C}" srcOrd="7" destOrd="0" presId="urn:microsoft.com/office/officeart/2008/layout/LinedList"/>
    <dgm:cxn modelId="{1ED26A8B-FF36-4F18-A90B-92B760AD3825}" type="presParOf" srcId="{34EBFB34-A631-46DB-91CF-BBEAA0E7075C}" destId="{693E3709-6174-4C7C-86C5-EFECF3223EAF}" srcOrd="0" destOrd="0" presId="urn:microsoft.com/office/officeart/2008/layout/LinedList"/>
    <dgm:cxn modelId="{6360FD7F-18B8-4307-81EF-EA46DA6402C7}" type="presParOf" srcId="{34EBFB34-A631-46DB-91CF-BBEAA0E7075C}" destId="{461C2866-78A8-4729-947A-434C2A50E640}" srcOrd="1" destOrd="0" presId="urn:microsoft.com/office/officeart/2008/layout/LinedList"/>
    <dgm:cxn modelId="{ECB4E52E-362A-40C6-9B1A-A50F3C2F640D}" type="presParOf" srcId="{34EBFB34-A631-46DB-91CF-BBEAA0E7075C}" destId="{FB2CECCE-4383-4EA9-86E9-C0057EDEB796}" srcOrd="2" destOrd="0" presId="urn:microsoft.com/office/officeart/2008/layout/LinedList"/>
    <dgm:cxn modelId="{25396777-194A-4D9F-8962-080FF0E2F3AF}" type="presParOf" srcId="{1259E98B-8BCD-4E09-A5B2-2CA25DE79C7F}" destId="{7EE0AFD1-FD4B-47F0-B3C2-C31221C9A4D0}" srcOrd="8" destOrd="0" presId="urn:microsoft.com/office/officeart/2008/layout/LinedList"/>
    <dgm:cxn modelId="{5007833C-F7EF-43F1-A2FD-7FE44355FF4F}" type="presParOf" srcId="{1259E98B-8BCD-4E09-A5B2-2CA25DE79C7F}" destId="{C468A9DC-5223-4B6E-AC2F-AA5217BBB626}" srcOrd="9" destOrd="0" presId="urn:microsoft.com/office/officeart/2008/layout/LinedList"/>
    <dgm:cxn modelId="{915B1162-2948-429D-AF47-D6EBBA3FD52F}" type="presParOf" srcId="{1259E98B-8BCD-4E09-A5B2-2CA25DE79C7F}" destId="{078FCDA6-F0EE-467A-9154-79F12F3B6DED}" srcOrd="10" destOrd="0" presId="urn:microsoft.com/office/officeart/2008/layout/LinedList"/>
    <dgm:cxn modelId="{5278F485-7536-40B7-95EC-642B55B52824}" type="presParOf" srcId="{078FCDA6-F0EE-467A-9154-79F12F3B6DED}" destId="{A0573341-C028-4338-A848-BA4092DA1D59}" srcOrd="0" destOrd="0" presId="urn:microsoft.com/office/officeart/2008/layout/LinedList"/>
    <dgm:cxn modelId="{288D3FEA-B091-4639-9FA3-52B6A3FCC4FC}" type="presParOf" srcId="{078FCDA6-F0EE-467A-9154-79F12F3B6DED}" destId="{267705C8-7847-49BE-A14B-8C3B959D883F}" srcOrd="1" destOrd="0" presId="urn:microsoft.com/office/officeart/2008/layout/LinedList"/>
    <dgm:cxn modelId="{2F5BB025-B98C-4715-9AAA-9CEA3FC29CEE}" type="presParOf" srcId="{078FCDA6-F0EE-467A-9154-79F12F3B6DED}" destId="{EFBD1AE1-FFE2-4668-96F9-79CAC713E606}" srcOrd="2" destOrd="0" presId="urn:microsoft.com/office/officeart/2008/layout/LinedList"/>
    <dgm:cxn modelId="{7D10BD20-5951-42FB-832C-3D5C7B2BE821}" type="presParOf" srcId="{1259E98B-8BCD-4E09-A5B2-2CA25DE79C7F}" destId="{2847B8B0-1D49-4303-BD10-80F3172FDC93}" srcOrd="11" destOrd="0" presId="urn:microsoft.com/office/officeart/2008/layout/LinedList"/>
    <dgm:cxn modelId="{4E5D6C27-9F22-47DD-B42C-9ED8ADDD7C41}" type="presParOf" srcId="{1259E98B-8BCD-4E09-A5B2-2CA25DE79C7F}" destId="{230C74F9-5179-4334-B0BA-281CDCD26209}" srcOrd="12" destOrd="0" presId="urn:microsoft.com/office/officeart/2008/layout/LinedList"/>
    <dgm:cxn modelId="{BFF5D515-7489-4141-B4D5-5130103C9FD1}" type="presParOf" srcId="{1259E98B-8BCD-4E09-A5B2-2CA25DE79C7F}" destId="{6C55A739-64C1-4541-8E92-E2BB158D01DE}" srcOrd="13" destOrd="0" presId="urn:microsoft.com/office/officeart/2008/layout/LinedList"/>
    <dgm:cxn modelId="{E9B8DB6C-70B9-4347-AA32-1075AE743FE1}" type="presParOf" srcId="{6C55A739-64C1-4541-8E92-E2BB158D01DE}" destId="{CB6163C6-1EE0-4B1A-A338-08AA67D3F170}" srcOrd="0" destOrd="0" presId="urn:microsoft.com/office/officeart/2008/layout/LinedList"/>
    <dgm:cxn modelId="{B9DE6237-C814-428A-87A3-78718BAABE13}" type="presParOf" srcId="{6C55A739-64C1-4541-8E92-E2BB158D01DE}" destId="{7FB0446E-AE09-4C4E-956B-88BFB3B576C6}" srcOrd="1" destOrd="0" presId="urn:microsoft.com/office/officeart/2008/layout/LinedList"/>
    <dgm:cxn modelId="{9B43AE9B-EBF7-4CE9-9720-75BA9BA3143E}" type="presParOf" srcId="{6C55A739-64C1-4541-8E92-E2BB158D01DE}" destId="{6BC55C21-6780-4E8D-914D-63F2010278B0}" srcOrd="2" destOrd="0" presId="urn:microsoft.com/office/officeart/2008/layout/LinedList"/>
    <dgm:cxn modelId="{B074B1B1-250C-41F6-8F8E-DED6CC436EEF}" type="presParOf" srcId="{1259E98B-8BCD-4E09-A5B2-2CA25DE79C7F}" destId="{C419A4A1-B703-4402-9111-5A41CA6E8CFC}" srcOrd="14" destOrd="0" presId="urn:microsoft.com/office/officeart/2008/layout/LinedList"/>
    <dgm:cxn modelId="{F57320B9-85A8-4715-BAC5-B3D975DE195A}" type="presParOf" srcId="{1259E98B-8BCD-4E09-A5B2-2CA25DE79C7F}" destId="{1108B0A9-F2D8-4591-AE2C-2555CC8E21FB}" srcOrd="15" destOrd="0" presId="urn:microsoft.com/office/officeart/2008/layout/LinedList"/>
    <dgm:cxn modelId="{880055B2-7308-48F9-9826-9C8CEAD4701F}" type="presParOf" srcId="{1259E98B-8BCD-4E09-A5B2-2CA25DE79C7F}" destId="{79DF4708-B0D6-4DB6-A770-3C2699EF631B}" srcOrd="16" destOrd="0" presId="urn:microsoft.com/office/officeart/2008/layout/LinedList"/>
    <dgm:cxn modelId="{2FF308AC-EF6A-43B9-97BC-FBAE3BFF7F3D}" type="presParOf" srcId="{79DF4708-B0D6-4DB6-A770-3C2699EF631B}" destId="{6234BC6C-BF2C-4A43-9C76-02BF962A6CB9}" srcOrd="0" destOrd="0" presId="urn:microsoft.com/office/officeart/2008/layout/LinedList"/>
    <dgm:cxn modelId="{A9E18D92-A353-49CF-94E1-6A7CED4FF7C5}" type="presParOf" srcId="{79DF4708-B0D6-4DB6-A770-3C2699EF631B}" destId="{4D39FE99-376A-43A3-BBCF-1B556F6596A2}" srcOrd="1" destOrd="0" presId="urn:microsoft.com/office/officeart/2008/layout/LinedList"/>
    <dgm:cxn modelId="{24C4C8F9-EB7E-4B2F-A925-075491BC17D3}" type="presParOf" srcId="{79DF4708-B0D6-4DB6-A770-3C2699EF631B}" destId="{F01B5810-EA4B-4F1A-AFE0-8B80F44280EA}" srcOrd="2" destOrd="0" presId="urn:microsoft.com/office/officeart/2008/layout/LinedList"/>
    <dgm:cxn modelId="{6914B016-B9CF-4B1A-A106-D7E0B5EC15B6}" type="presParOf" srcId="{1259E98B-8BCD-4E09-A5B2-2CA25DE79C7F}" destId="{6A7775EB-09A5-4B50-ACA2-0C9907BCC3E5}" srcOrd="17" destOrd="0" presId="urn:microsoft.com/office/officeart/2008/layout/LinedList"/>
    <dgm:cxn modelId="{356EFF6E-9EC8-4C50-88DE-30ED16D956DB}" type="presParOf" srcId="{1259E98B-8BCD-4E09-A5B2-2CA25DE79C7F}" destId="{4F2FE108-4757-42A2-9E45-2042AD5CFA2F}" srcOrd="18" destOrd="0" presId="urn:microsoft.com/office/officeart/2008/layout/LinedList"/>
    <dgm:cxn modelId="{1529A57F-8DD2-4782-A36C-E451FBF3C7B6}" type="presParOf" srcId="{1259E98B-8BCD-4E09-A5B2-2CA25DE79C7F}" destId="{6729BA15-E6E2-44B4-B624-1A695B7F86A6}" srcOrd="19" destOrd="0" presId="urn:microsoft.com/office/officeart/2008/layout/LinedList"/>
    <dgm:cxn modelId="{961E2495-D9E5-4F06-B57A-F897C325154D}" type="presParOf" srcId="{6729BA15-E6E2-44B4-B624-1A695B7F86A6}" destId="{BDA1B9CE-D30B-4D86-B961-DA3AFCC67C97}" srcOrd="0" destOrd="0" presId="urn:microsoft.com/office/officeart/2008/layout/LinedList"/>
    <dgm:cxn modelId="{1041BF92-A702-46AF-A65E-C0A0EDF0B30C}" type="presParOf" srcId="{6729BA15-E6E2-44B4-B624-1A695B7F86A6}" destId="{5F5F88C2-C39C-46CF-AC6F-103E54AF473A}" srcOrd="1" destOrd="0" presId="urn:microsoft.com/office/officeart/2008/layout/LinedList"/>
    <dgm:cxn modelId="{0C9D87F0-7B83-4562-8126-C42CA94934B7}" type="presParOf" srcId="{6729BA15-E6E2-44B4-B624-1A695B7F86A6}" destId="{D3FBF3EF-F4E9-480A-9178-D36DC678C453}" srcOrd="2" destOrd="0" presId="urn:microsoft.com/office/officeart/2008/layout/LinedList"/>
    <dgm:cxn modelId="{361A42AB-65B1-4926-A2DF-67D1800064C2}" type="presParOf" srcId="{1259E98B-8BCD-4E09-A5B2-2CA25DE79C7F}" destId="{9B07D3DC-32D9-4FDE-9C68-7AFD65B4AA66}" srcOrd="20" destOrd="0" presId="urn:microsoft.com/office/officeart/2008/layout/LinedList"/>
    <dgm:cxn modelId="{BDFD2340-CFC9-4B30-A64D-640105F56845}" type="presParOf" srcId="{1259E98B-8BCD-4E09-A5B2-2CA25DE79C7F}" destId="{3A200305-A6CB-4EC2-87A6-73887BC26C67}" srcOrd="21" destOrd="0" presId="urn:microsoft.com/office/officeart/2008/layout/LinedList"/>
    <dgm:cxn modelId="{D83BC17F-87B8-46CF-96B1-7E47B9A9BA79}" type="presParOf" srcId="{1259E98B-8BCD-4E09-A5B2-2CA25DE79C7F}" destId="{30AF43B4-03DE-409A-8324-23855AFC3EBB}" srcOrd="22" destOrd="0" presId="urn:microsoft.com/office/officeart/2008/layout/LinedList"/>
    <dgm:cxn modelId="{B8122AA2-01CD-429B-8AD3-BF6786E3D5EC}" type="presParOf" srcId="{30AF43B4-03DE-409A-8324-23855AFC3EBB}" destId="{9EAC4E5C-78AF-44AC-8554-B58A2247F2DF}" srcOrd="0" destOrd="0" presId="urn:microsoft.com/office/officeart/2008/layout/LinedList"/>
    <dgm:cxn modelId="{1A3D0FCF-BD69-46E3-92D6-314889A3C657}" type="presParOf" srcId="{30AF43B4-03DE-409A-8324-23855AFC3EBB}" destId="{BF7E2DEF-8D9B-43F3-BD87-4B47D2CA6056}" srcOrd="1" destOrd="0" presId="urn:microsoft.com/office/officeart/2008/layout/LinedList"/>
    <dgm:cxn modelId="{CE3C65E8-B940-44C8-B5F8-35CB96B2BEDB}" type="presParOf" srcId="{30AF43B4-03DE-409A-8324-23855AFC3EBB}" destId="{B6D1F904-B86D-4ECA-BEF3-58F1E823EA8F}" srcOrd="2" destOrd="0" presId="urn:microsoft.com/office/officeart/2008/layout/LinedList"/>
    <dgm:cxn modelId="{583406A8-E0A1-4868-8914-2785E937A16F}" type="presParOf" srcId="{1259E98B-8BCD-4E09-A5B2-2CA25DE79C7F}" destId="{A3250E0A-3F67-49B6-8718-4B326531913A}" srcOrd="23" destOrd="0" presId="urn:microsoft.com/office/officeart/2008/layout/LinedList"/>
    <dgm:cxn modelId="{227706E0-121A-4D8A-8CF1-F1943F158D0F}" type="presParOf" srcId="{1259E98B-8BCD-4E09-A5B2-2CA25DE79C7F}" destId="{9F3829E3-45AD-4166-B931-6AAA487D7E39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E26AE-9E9A-4BEB-8364-A73494017A26}">
      <dsp:nvSpPr>
        <dsp:cNvPr id="0" name=""/>
        <dsp:cNvSpPr/>
      </dsp:nvSpPr>
      <dsp:spPr>
        <a:xfrm>
          <a:off x="0" y="0"/>
          <a:ext cx="838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DDD0D-0096-4F37-9450-14B422547445}">
      <dsp:nvSpPr>
        <dsp:cNvPr id="0" name=""/>
        <dsp:cNvSpPr/>
      </dsp:nvSpPr>
      <dsp:spPr>
        <a:xfrm>
          <a:off x="0" y="0"/>
          <a:ext cx="2217316" cy="494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smtClean="0">
              <a:solidFill>
                <a:schemeClr val="accent1"/>
              </a:solidFill>
            </a:rPr>
            <a:t>Materials</a:t>
          </a:r>
          <a:endParaRPr lang="en-GB" sz="3200" kern="1200" dirty="0">
            <a:solidFill>
              <a:schemeClr val="accent1"/>
            </a:solidFill>
          </a:endParaRPr>
        </a:p>
      </dsp:txBody>
      <dsp:txXfrm>
        <a:off x="0" y="0"/>
        <a:ext cx="2217316" cy="4949950"/>
      </dsp:txXfrm>
    </dsp:sp>
    <dsp:sp modelId="{FBC571E3-8043-461A-9858-BBFB643130DB}">
      <dsp:nvSpPr>
        <dsp:cNvPr id="0" name=""/>
        <dsp:cNvSpPr/>
      </dsp:nvSpPr>
      <dsp:spPr>
        <a:xfrm>
          <a:off x="2332855" y="29275"/>
          <a:ext cx="6046540" cy="58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solidFill>
                <a:schemeClr val="accent1"/>
              </a:solidFill>
            </a:rPr>
            <a:t>Glass </a:t>
          </a:r>
        </a:p>
      </dsp:txBody>
      <dsp:txXfrm>
        <a:off x="2332855" y="29275"/>
        <a:ext cx="6046540" cy="585510"/>
      </dsp:txXfrm>
    </dsp:sp>
    <dsp:sp modelId="{A5179281-F193-4216-A825-3DD1129AD098}">
      <dsp:nvSpPr>
        <dsp:cNvPr id="0" name=""/>
        <dsp:cNvSpPr/>
      </dsp:nvSpPr>
      <dsp:spPr>
        <a:xfrm>
          <a:off x="2217316" y="614786"/>
          <a:ext cx="61620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16662-67DD-488B-BB6B-5F10E1DFBE94}">
      <dsp:nvSpPr>
        <dsp:cNvPr id="0" name=""/>
        <dsp:cNvSpPr/>
      </dsp:nvSpPr>
      <dsp:spPr>
        <a:xfrm>
          <a:off x="2332855" y="644061"/>
          <a:ext cx="6046540" cy="58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solidFill>
                <a:schemeClr val="accent1"/>
              </a:solidFill>
            </a:rPr>
            <a:t>Labels</a:t>
          </a:r>
          <a:endParaRPr lang="en-GB" sz="2800" kern="1200" dirty="0">
            <a:solidFill>
              <a:schemeClr val="accent1"/>
            </a:solidFill>
          </a:endParaRPr>
        </a:p>
      </dsp:txBody>
      <dsp:txXfrm>
        <a:off x="2332855" y="644061"/>
        <a:ext cx="6046540" cy="585510"/>
      </dsp:txXfrm>
    </dsp:sp>
    <dsp:sp modelId="{74153E10-AD57-4FF0-A2DB-8115A323C738}">
      <dsp:nvSpPr>
        <dsp:cNvPr id="0" name=""/>
        <dsp:cNvSpPr/>
      </dsp:nvSpPr>
      <dsp:spPr>
        <a:xfrm>
          <a:off x="2217316" y="1229572"/>
          <a:ext cx="61620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C2866-78A8-4729-947A-434C2A50E640}">
      <dsp:nvSpPr>
        <dsp:cNvPr id="0" name=""/>
        <dsp:cNvSpPr/>
      </dsp:nvSpPr>
      <dsp:spPr>
        <a:xfrm>
          <a:off x="2332855" y="1258847"/>
          <a:ext cx="6046540" cy="58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solidFill>
                <a:schemeClr val="accent1"/>
              </a:solidFill>
            </a:rPr>
            <a:t>Outer cases</a:t>
          </a:r>
          <a:endParaRPr lang="en-GB" sz="2800" kern="1200" dirty="0">
            <a:solidFill>
              <a:schemeClr val="accent1"/>
            </a:solidFill>
          </a:endParaRPr>
        </a:p>
      </dsp:txBody>
      <dsp:txXfrm>
        <a:off x="2332855" y="1258847"/>
        <a:ext cx="6046540" cy="585510"/>
      </dsp:txXfrm>
    </dsp:sp>
    <dsp:sp modelId="{7EE0AFD1-FD4B-47F0-B3C2-C31221C9A4D0}">
      <dsp:nvSpPr>
        <dsp:cNvPr id="0" name=""/>
        <dsp:cNvSpPr/>
      </dsp:nvSpPr>
      <dsp:spPr>
        <a:xfrm>
          <a:off x="2217316" y="1844358"/>
          <a:ext cx="61620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05C8-7847-49BE-A14B-8C3B959D883F}">
      <dsp:nvSpPr>
        <dsp:cNvPr id="0" name=""/>
        <dsp:cNvSpPr/>
      </dsp:nvSpPr>
      <dsp:spPr>
        <a:xfrm>
          <a:off x="2332855" y="1873633"/>
          <a:ext cx="6046540" cy="58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solidFill>
                <a:schemeClr val="accent1"/>
              </a:solidFill>
            </a:rPr>
            <a:t>Gift Cartons</a:t>
          </a:r>
          <a:endParaRPr lang="en-GB" sz="2800" kern="1200" dirty="0">
            <a:solidFill>
              <a:schemeClr val="accent1"/>
            </a:solidFill>
          </a:endParaRPr>
        </a:p>
      </dsp:txBody>
      <dsp:txXfrm>
        <a:off x="2332855" y="1873633"/>
        <a:ext cx="6046540" cy="585510"/>
      </dsp:txXfrm>
    </dsp:sp>
    <dsp:sp modelId="{2847B8B0-1D49-4303-BD10-80F3172FDC93}">
      <dsp:nvSpPr>
        <dsp:cNvPr id="0" name=""/>
        <dsp:cNvSpPr/>
      </dsp:nvSpPr>
      <dsp:spPr>
        <a:xfrm>
          <a:off x="2217316" y="2459144"/>
          <a:ext cx="61620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0446E-AE09-4C4E-956B-88BFB3B576C6}">
      <dsp:nvSpPr>
        <dsp:cNvPr id="0" name=""/>
        <dsp:cNvSpPr/>
      </dsp:nvSpPr>
      <dsp:spPr>
        <a:xfrm>
          <a:off x="2332855" y="2488419"/>
          <a:ext cx="6046540" cy="58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solidFill>
                <a:schemeClr val="accent1"/>
              </a:solidFill>
            </a:rPr>
            <a:t>Sub Assembly</a:t>
          </a:r>
          <a:endParaRPr lang="en-GB" sz="2800" kern="1200" dirty="0">
            <a:solidFill>
              <a:schemeClr val="accent1"/>
            </a:solidFill>
          </a:endParaRPr>
        </a:p>
      </dsp:txBody>
      <dsp:txXfrm>
        <a:off x="2332855" y="2488419"/>
        <a:ext cx="6046540" cy="585510"/>
      </dsp:txXfrm>
    </dsp:sp>
    <dsp:sp modelId="{C419A4A1-B703-4402-9111-5A41CA6E8CFC}">
      <dsp:nvSpPr>
        <dsp:cNvPr id="0" name=""/>
        <dsp:cNvSpPr/>
      </dsp:nvSpPr>
      <dsp:spPr>
        <a:xfrm>
          <a:off x="2217316" y="3073930"/>
          <a:ext cx="61620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9FE99-376A-43A3-BBCF-1B556F6596A2}">
      <dsp:nvSpPr>
        <dsp:cNvPr id="0" name=""/>
        <dsp:cNvSpPr/>
      </dsp:nvSpPr>
      <dsp:spPr>
        <a:xfrm>
          <a:off x="2332855" y="3103205"/>
          <a:ext cx="6046540" cy="58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solidFill>
                <a:schemeClr val="accent1"/>
              </a:solidFill>
            </a:rPr>
            <a:t>Cork</a:t>
          </a:r>
          <a:endParaRPr lang="en-GB" sz="2800" kern="1200" dirty="0">
            <a:solidFill>
              <a:schemeClr val="accent1"/>
            </a:solidFill>
          </a:endParaRPr>
        </a:p>
      </dsp:txBody>
      <dsp:txXfrm>
        <a:off x="2332855" y="3103205"/>
        <a:ext cx="6046540" cy="585510"/>
      </dsp:txXfrm>
    </dsp:sp>
    <dsp:sp modelId="{6A7775EB-09A5-4B50-ACA2-0C9907BCC3E5}">
      <dsp:nvSpPr>
        <dsp:cNvPr id="0" name=""/>
        <dsp:cNvSpPr/>
      </dsp:nvSpPr>
      <dsp:spPr>
        <a:xfrm>
          <a:off x="2217316" y="3688716"/>
          <a:ext cx="61620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F88C2-C39C-46CF-AC6F-103E54AF473A}">
      <dsp:nvSpPr>
        <dsp:cNvPr id="0" name=""/>
        <dsp:cNvSpPr/>
      </dsp:nvSpPr>
      <dsp:spPr>
        <a:xfrm>
          <a:off x="2332855" y="3717992"/>
          <a:ext cx="6046540" cy="58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solidFill>
                <a:schemeClr val="accent1"/>
              </a:solidFill>
            </a:rPr>
            <a:t>Capsules</a:t>
          </a:r>
          <a:endParaRPr lang="en-GB" sz="2800" kern="1200" dirty="0">
            <a:solidFill>
              <a:schemeClr val="accent1"/>
            </a:solidFill>
          </a:endParaRPr>
        </a:p>
      </dsp:txBody>
      <dsp:txXfrm>
        <a:off x="2332855" y="3717992"/>
        <a:ext cx="6046540" cy="585510"/>
      </dsp:txXfrm>
    </dsp:sp>
    <dsp:sp modelId="{9B07D3DC-32D9-4FDE-9C68-7AFD65B4AA66}">
      <dsp:nvSpPr>
        <dsp:cNvPr id="0" name=""/>
        <dsp:cNvSpPr/>
      </dsp:nvSpPr>
      <dsp:spPr>
        <a:xfrm>
          <a:off x="2217316" y="4303502"/>
          <a:ext cx="61620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E2DEF-8D9B-43F3-BD87-4B47D2CA6056}">
      <dsp:nvSpPr>
        <dsp:cNvPr id="0" name=""/>
        <dsp:cNvSpPr/>
      </dsp:nvSpPr>
      <dsp:spPr>
        <a:xfrm>
          <a:off x="2332855" y="4332778"/>
          <a:ext cx="6046540" cy="58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0" kern="1200" dirty="0" smtClean="0">
              <a:solidFill>
                <a:schemeClr val="accent1"/>
              </a:solidFill>
            </a:rPr>
            <a:t>Aluminium Closures</a:t>
          </a:r>
          <a:endParaRPr lang="en-GB" sz="2800" b="0" kern="1200" dirty="0">
            <a:solidFill>
              <a:schemeClr val="accent1"/>
            </a:solidFill>
          </a:endParaRPr>
        </a:p>
      </dsp:txBody>
      <dsp:txXfrm>
        <a:off x="2332855" y="4332778"/>
        <a:ext cx="6046540" cy="585510"/>
      </dsp:txXfrm>
    </dsp:sp>
    <dsp:sp modelId="{A3250E0A-3F67-49B6-8718-4B326531913A}">
      <dsp:nvSpPr>
        <dsp:cNvPr id="0" name=""/>
        <dsp:cNvSpPr/>
      </dsp:nvSpPr>
      <dsp:spPr>
        <a:xfrm>
          <a:off x="2217316" y="4918288"/>
          <a:ext cx="61620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Franklin Gothic Book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9716C-9B6B-BB4B-AA69-C44B552CB561}" type="datetimeFigureOut">
              <a:rPr lang="en-US" smtClean="0">
                <a:latin typeface="Franklin Gothic Book"/>
              </a:rPr>
              <a:pPr/>
              <a:t>1/28/2019</a:t>
            </a:fld>
            <a:endParaRPr lang="en-US" dirty="0"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DB864-4A1F-2346-B718-FE5170C47A41}" type="slidenum">
              <a:rPr lang="en-US" smtClean="0">
                <a:latin typeface="Franklin Gothic Book"/>
              </a:rPr>
              <a:pPr/>
              <a:t>‹#›</a:t>
            </a:fld>
            <a:endParaRPr lang="en-US" dirty="0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8191370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ranklin Gothic Book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ranklin Gothic Book"/>
              </a:defRPr>
            </a:lvl1pPr>
          </a:lstStyle>
          <a:p>
            <a:fld id="{6EAEB73D-C12D-4006-BE4E-23AA763ABC8E}" type="datetimeFigureOut">
              <a:rPr lang="en-GB" smtClean="0"/>
              <a:pPr/>
              <a:t>28/01/2019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ranklin Gothic Book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ranklin Gothic Book"/>
              </a:defRPr>
            </a:lvl1pPr>
          </a:lstStyle>
          <a:p>
            <a:fld id="{369E3A2E-86AE-487F-A5AC-08AF826C294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732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According to A recent Report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E3A2E-86AE-487F-A5AC-08AF826C294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3422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E3A2E-86AE-487F-A5AC-08AF826C294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4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drington cover im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5" b="49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" y="2263775"/>
            <a:ext cx="3197352" cy="1470025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48" y="3886200"/>
            <a:ext cx="3197352" cy="1752600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607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28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38525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193833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36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84048"/>
            <a:ext cx="8378952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48" y="1600200"/>
            <a:ext cx="4038600" cy="4525963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991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84048"/>
            <a:ext cx="8378952" cy="53035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914400"/>
            <a:ext cx="8382000" cy="381000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028935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535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1933-B0B7-4963-911C-70A24C9386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51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drington cover im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5" b="49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" y="2263777"/>
            <a:ext cx="3197352" cy="1470025"/>
          </a:xfrm>
        </p:spPr>
        <p:txBody>
          <a:bodyPr anchor="b"/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48" y="3886200"/>
            <a:ext cx="3197352" cy="1752600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8334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drington cover im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" y="2263777"/>
            <a:ext cx="3197352" cy="1470025"/>
          </a:xfrm>
        </p:spPr>
        <p:txBody>
          <a:bodyPr anchor="b"/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48" y="3886200"/>
            <a:ext cx="3197352" cy="1752600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00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drington cover im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"/>
            <a:ext cx="9143999" cy="685799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" y="2263777"/>
            <a:ext cx="3197352" cy="1470025"/>
          </a:xfrm>
        </p:spPr>
        <p:txBody>
          <a:bodyPr anchor="b"/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48" y="3886200"/>
            <a:ext cx="3197352" cy="1752600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8814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" y="2263777"/>
            <a:ext cx="3197352" cy="1470025"/>
          </a:xfrm>
        </p:spPr>
        <p:txBody>
          <a:bodyPr anchor="b"/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48" y="3886200"/>
            <a:ext cx="3197352" cy="1752600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5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825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drington cover im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" y="2263775"/>
            <a:ext cx="3197352" cy="1470025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48" y="3886200"/>
            <a:ext cx="3197352" cy="1752600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607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63777"/>
            <a:ext cx="6412992" cy="1470025"/>
          </a:xfrm>
        </p:spPr>
        <p:txBody>
          <a:bodyPr anchor="b"/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12992" cy="1752600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469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1444752"/>
            <a:ext cx="1996440" cy="608542"/>
          </a:xfrm>
        </p:spPr>
        <p:txBody>
          <a:bodyPr/>
          <a:lstStyle>
            <a:lvl1pPr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352" y="1527048"/>
            <a:ext cx="4422648" cy="4949952"/>
          </a:xfrm>
        </p:spPr>
        <p:txBody>
          <a:bodyPr/>
          <a:lstStyle>
            <a:lvl1pPr>
              <a:spcBef>
                <a:spcPts val="1800"/>
              </a:spcBef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spcBef>
                <a:spcPts val="450"/>
              </a:spcBef>
              <a:buClrTx/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rot="5400000">
            <a:off x="953296" y="4228307"/>
            <a:ext cx="5257799" cy="1588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srgbClr val="B2B2B2"/>
                </a:solidFill>
              </a:rPr>
              <a:pPr/>
              <a:t>‹#›</a:t>
            </a:fld>
            <a:endParaRPr lang="en-GB" dirty="0">
              <a:solidFill>
                <a:srgbClr val="B2B2B2"/>
              </a:solidFill>
            </a:endParaRPr>
          </a:p>
        </p:txBody>
      </p:sp>
      <p:pic>
        <p:nvPicPr>
          <p:cNvPr id="12" name="Picture 9" descr="Edrington Logo CMYK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4800" y="6323220"/>
            <a:ext cx="838200" cy="38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Edrington group logos lockup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376140"/>
            <a:ext cx="1981200" cy="2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1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7605D3-849B-42A9-9692-386E2548791E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828800"/>
            <a:ext cx="8382000" cy="478536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73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7605D3-849B-42A9-9692-386E2548791E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1752600"/>
            <a:ext cx="9144000" cy="3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3505" dist="10287" dir="4800000" rotWithShape="0">
              <a:schemeClr val="accent2">
                <a:alpha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0" y="2260602"/>
            <a:ext cx="7772400" cy="1470025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2000" y="3733800"/>
            <a:ext cx="7772400" cy="76200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pic>
        <p:nvPicPr>
          <p:cNvPr id="7" name="Picture 9" descr="Edrington Logo CMYK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4802" y="6323220"/>
            <a:ext cx="838198" cy="38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Edrington group logos lockup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3" y="6376140"/>
            <a:ext cx="1981196" cy="2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83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3">
              <a:lumMod val="60000"/>
              <a:lumOff val="40000"/>
              <a:alpha val="7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752600"/>
            <a:ext cx="9144000" cy="3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3505" dist="10287" dir="4800000" rotWithShape="0">
              <a:schemeClr val="accent2">
                <a:alpha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260602"/>
            <a:ext cx="7772400" cy="1470025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2000" y="3733800"/>
            <a:ext cx="7772400" cy="76200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9" descr="Edrington Logo CMYK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4800" y="6323220"/>
            <a:ext cx="838200" cy="38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Edrington group logos lockup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376140"/>
            <a:ext cx="1981200" cy="2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0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78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38526"/>
            <a:ext cx="7772400" cy="1362075"/>
          </a:xfrm>
        </p:spPr>
        <p:txBody>
          <a:bodyPr anchor="t"/>
          <a:lstStyle>
            <a:lvl1pPr algn="l">
              <a:defRPr sz="3000" b="0" cap="none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1938340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87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84048"/>
            <a:ext cx="8378952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48" y="1600202"/>
            <a:ext cx="4038600" cy="4525963"/>
          </a:xfrm>
        </p:spPr>
        <p:txBody>
          <a:bodyPr/>
          <a:lstStyle>
            <a:lvl1pPr>
              <a:defRPr sz="1500">
                <a:latin typeface="+mj-lt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1500">
                <a:latin typeface="+mj-lt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704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84048"/>
            <a:ext cx="8378952" cy="53035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914400"/>
            <a:ext cx="8382000" cy="381000"/>
          </a:xfrm>
        </p:spPr>
        <p:txBody>
          <a:bodyPr/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716850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07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drington cover im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" y="2263775"/>
            <a:ext cx="3197352" cy="1470025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48" y="3886200"/>
            <a:ext cx="3197352" cy="1752600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607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1933-B0B7-4963-911C-70A24C9386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2629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23331"/>
          <a:stretch>
            <a:fillRect/>
          </a:stretch>
        </p:blipFill>
        <p:spPr bwMode="auto">
          <a:xfrm>
            <a:off x="371482" y="6091780"/>
            <a:ext cx="708025" cy="69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356359"/>
            <a:ext cx="2133600" cy="364067"/>
          </a:xfrm>
          <a:prstGeom prst="rect">
            <a:avLst/>
          </a:prstGeom>
        </p:spPr>
        <p:txBody>
          <a:bodyPr lIns="81627" tIns="40814" rIns="81627" bIns="40814"/>
          <a:lstStyle>
            <a:lvl1pPr algn="l">
              <a:defRPr sz="1800" dirty="0">
                <a:solidFill>
                  <a:prstClr val="black"/>
                </a:solidFill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68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23331"/>
          <a:stretch>
            <a:fillRect/>
          </a:stretch>
        </p:blipFill>
        <p:spPr bwMode="auto">
          <a:xfrm>
            <a:off x="107951" y="6163734"/>
            <a:ext cx="641350" cy="694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356359"/>
            <a:ext cx="2133600" cy="364067"/>
          </a:xfrm>
          <a:prstGeom prst="rect">
            <a:avLst/>
          </a:prstGeom>
        </p:spPr>
        <p:txBody>
          <a:bodyPr lIns="81627" tIns="40814" rIns="81627" bIns="40814"/>
          <a:lstStyle>
            <a:lvl1pPr algn="l">
              <a:defRPr sz="1800" dirty="0">
                <a:solidFill>
                  <a:prstClr val="black"/>
                </a:solidFill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355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8015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1"/>
            <a:ext cx="8229600" cy="4525963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6294"/>
            <a:ext cx="2133600" cy="476249"/>
          </a:xfrm>
          <a:prstGeom prst="rect">
            <a:avLst/>
          </a:prstGeom>
        </p:spPr>
        <p:txBody>
          <a:bodyPr lIns="91432" tIns="45716" rIns="91432" bIns="45716"/>
          <a:lstStyle>
            <a:lvl1pPr algn="l">
              <a:defRPr sz="1800">
                <a:solidFill>
                  <a:prstClr val="black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6246294"/>
            <a:ext cx="2895600" cy="476249"/>
          </a:xfrm>
          <a:prstGeom prst="rect">
            <a:avLst/>
          </a:prstGeom>
        </p:spPr>
        <p:txBody>
          <a:bodyPr lIns="91432" tIns="45716" rIns="91432" bIns="45716"/>
          <a:lstStyle>
            <a:lvl1pPr algn="l">
              <a:defRPr sz="1800">
                <a:solidFill>
                  <a:prstClr val="black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7881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2"/>
            <a:ext cx="7772400" cy="1470025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2" y="3886200"/>
            <a:ext cx="6400800" cy="1752600"/>
          </a:xfrm>
          <a:prstGeom prst="rect">
            <a:avLst/>
          </a:prstGeom>
        </p:spPr>
        <p:txBody>
          <a:bodyPr lIns="91432" tIns="45716" rIns="91432" bIns="45716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6184"/>
          </a:xfrm>
          <a:prstGeom prst="rect">
            <a:avLst/>
          </a:prstGeom>
        </p:spPr>
        <p:txBody>
          <a:bodyPr lIns="91432" tIns="45716" rIns="91432" bIns="45716"/>
          <a:lstStyle>
            <a:lvl1pPr algn="l">
              <a:defRPr sz="1800">
                <a:solidFill>
                  <a:prstClr val="black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6356356"/>
            <a:ext cx="2895600" cy="366184"/>
          </a:xfrm>
          <a:prstGeom prst="rect">
            <a:avLst/>
          </a:prstGeom>
        </p:spPr>
        <p:txBody>
          <a:bodyPr lIns="91432" tIns="45716" rIns="91432" bIns="45716"/>
          <a:lstStyle>
            <a:lvl1pPr algn="l">
              <a:defRPr sz="1800">
                <a:solidFill>
                  <a:prstClr val="black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667691"/>
      </p:ext>
    </p:extLst>
  </p:cSld>
  <p:clrMapOvr>
    <a:masterClrMapping/>
  </p:clrMapOvr>
  <p:transition spd="slow" advClick="0" advTm="2000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28778"/>
            <a:ext cx="4038600" cy="4525963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8"/>
            <a:ext cx="4038600" cy="4525963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6294"/>
            <a:ext cx="2133600" cy="476249"/>
          </a:xfrm>
          <a:prstGeom prst="rect">
            <a:avLst/>
          </a:prstGeom>
        </p:spPr>
        <p:txBody>
          <a:bodyPr lIns="91432" tIns="45716" rIns="91432" bIns="45716"/>
          <a:lstStyle>
            <a:lvl1pPr algn="l">
              <a:defRPr sz="1800" dirty="0">
                <a:solidFill>
                  <a:prstClr val="black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2" y="6246294"/>
            <a:ext cx="2895600" cy="476249"/>
          </a:xfrm>
          <a:prstGeom prst="rect">
            <a:avLst/>
          </a:prstGeom>
        </p:spPr>
        <p:txBody>
          <a:bodyPr lIns="91432" tIns="45716" rIns="91432" bIns="45716"/>
          <a:lstStyle>
            <a:lvl1pPr algn="l">
              <a:defRPr sz="1800" dirty="0">
                <a:solidFill>
                  <a:prstClr val="black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6294"/>
            <a:ext cx="2133600" cy="476249"/>
          </a:xfrm>
          <a:prstGeom prst="rect">
            <a:avLst/>
          </a:prstGeom>
        </p:spPr>
        <p:txBody>
          <a:bodyPr lIns="91432" tIns="45716" rIns="91432" bIns="45716"/>
          <a:lstStyle>
            <a:lvl1pPr algn="l">
              <a:defRPr sz="1800">
                <a:solidFill>
                  <a:prstClr val="black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91B4E9-CC4A-4293-876F-43F1B5290844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5140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79" y="274955"/>
            <a:ext cx="8228650" cy="114300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6294"/>
            <a:ext cx="2133600" cy="476249"/>
          </a:xfrm>
          <a:prstGeom prst="rect">
            <a:avLst/>
          </a:prstGeom>
        </p:spPr>
        <p:txBody>
          <a:bodyPr lIns="81627" tIns="40814" rIns="81627" bIns="40814"/>
          <a:lstStyle>
            <a:lvl1pPr algn="l">
              <a:defRPr sz="1800">
                <a:solidFill>
                  <a:prstClr val="black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2" y="6246294"/>
            <a:ext cx="2895600" cy="476249"/>
          </a:xfrm>
          <a:prstGeom prst="rect">
            <a:avLst/>
          </a:prstGeom>
        </p:spPr>
        <p:txBody>
          <a:bodyPr lIns="81627" tIns="40814" rIns="81627" bIns="40814"/>
          <a:lstStyle>
            <a:lvl1pPr algn="l">
              <a:defRPr sz="1800">
                <a:solidFill>
                  <a:prstClr val="black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6294"/>
            <a:ext cx="2133600" cy="476249"/>
          </a:xfrm>
          <a:prstGeom prst="rect">
            <a:avLst/>
          </a:prstGeom>
        </p:spPr>
        <p:txBody>
          <a:bodyPr lIns="81627" tIns="40814" rIns="81627" bIns="40814"/>
          <a:lstStyle>
            <a:lvl1pPr algn="l">
              <a:defRPr sz="1800">
                <a:solidFill>
                  <a:prstClr val="black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226258-0B42-4E45-9C08-BDF2DE5592B7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2174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025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161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" y="2263775"/>
            <a:ext cx="3197352" cy="1470025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48" y="3886200"/>
            <a:ext cx="3197352" cy="1752600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5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607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 Layout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839200" y="6565903"/>
            <a:ext cx="304800" cy="292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AD7605D3-849B-42A9-9692-386E2548791E}" type="slidenum">
              <a:rPr lang="en-GB" sz="1100" smtClean="0">
                <a:solidFill>
                  <a:prstClr val="white"/>
                </a:solidFill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100" dirty="0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4" name="AutoShape 1"/>
          <p:cNvSpPr>
            <a:spLocks noChangeAspect="1"/>
          </p:cNvSpPr>
          <p:nvPr userDrawn="1"/>
        </p:nvSpPr>
        <p:spPr bwMode="auto">
          <a:xfrm>
            <a:off x="3646905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990600"/>
            <a:ext cx="9144000" cy="5257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3505" dist="10287" dir="4800000" rotWithShape="0">
              <a:schemeClr val="accent2">
                <a:alpha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0" y="2260605"/>
            <a:ext cx="7772400" cy="1470025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2000" y="3733800"/>
            <a:ext cx="7772400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9" descr="Edrington Logo CMYK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4801" y="6323220"/>
            <a:ext cx="838198" cy="38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Edrington group logos lockup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3" y="6376143"/>
            <a:ext cx="1981196" cy="2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366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9926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3292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9134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40152" y="6520259"/>
            <a:ext cx="2133600" cy="365125"/>
          </a:xfrm>
          <a:prstGeom prst="rect">
            <a:avLst/>
          </a:prstGeom>
        </p:spPr>
        <p:txBody>
          <a:bodyPr/>
          <a:lstStyle/>
          <a:p>
            <a:fld id="{F23A9D3A-A148-4078-9E27-E12DF455941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0236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4776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752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4599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EDE4F-C54E-46B3-9A9A-FDF86178E287}" type="slidenum">
              <a:rPr lang="en-GB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93011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63775"/>
            <a:ext cx="6412992" cy="1470025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12992" cy="1752600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4893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1444752"/>
            <a:ext cx="1996440" cy="608542"/>
          </a:xfrm>
        </p:spPr>
        <p:txBody>
          <a:bodyPr/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352" y="1527048"/>
            <a:ext cx="4422648" cy="4949952"/>
          </a:xfrm>
        </p:spPr>
        <p:txBody>
          <a:bodyPr/>
          <a:lstStyle>
            <a:lvl1pPr>
              <a:spcBef>
                <a:spcPts val="2400"/>
              </a:spcBef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spcBef>
                <a:spcPts val="600"/>
              </a:spcBef>
              <a:buClrTx/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rot="5400000">
            <a:off x="953295" y="4228306"/>
            <a:ext cx="5257799" cy="1588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05D3-849B-42A9-9692-386E2548791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Picture 9" descr="Edrington Logo CMYK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4800" y="6323220"/>
            <a:ext cx="838200" cy="38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Edrington group logos lockup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376138"/>
            <a:ext cx="1981200" cy="275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7605D3-849B-42A9-9692-386E2548791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1000" y="1828800"/>
            <a:ext cx="8382000" cy="478536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gradFill flip="none" rotWithShape="1">
          <a:gsLst>
            <a:gs pos="3500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7605D3-849B-42A9-9692-386E2548791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1752600"/>
            <a:ext cx="9144000" cy="3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3505" dist="10287" dir="4800000" rotWithShape="0">
              <a:schemeClr val="accent2">
                <a:alpha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0" y="2260600"/>
            <a:ext cx="7772400" cy="1470025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2000" y="3733800"/>
            <a:ext cx="7772400" cy="76200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pic>
        <p:nvPicPr>
          <p:cNvPr id="7" name="Picture 9" descr="Edrington Logo CMYK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4801" y="6323220"/>
            <a:ext cx="838198" cy="38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Edrington group logos lockup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2" y="6376138"/>
            <a:ext cx="1981196" cy="275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/>
          <p:cNvSpPr>
            <a:spLocks noChangeAspect="1"/>
          </p:cNvSpPr>
          <p:nvPr userDrawn="1"/>
        </p:nvSpPr>
        <p:spPr bwMode="auto">
          <a:xfrm>
            <a:off x="3629320" y="0"/>
            <a:ext cx="5514680" cy="6858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0034" y="11436"/>
                </a:moveTo>
                <a:cubicBezTo>
                  <a:pt x="20000" y="11478"/>
                  <a:pt x="19938" y="11471"/>
                  <a:pt x="19844" y="11455"/>
                </a:cubicBezTo>
                <a:cubicBezTo>
                  <a:pt x="19735" y="11436"/>
                  <a:pt x="18175" y="10994"/>
                  <a:pt x="15676" y="10994"/>
                </a:cubicBezTo>
                <a:cubicBezTo>
                  <a:pt x="8548" y="10994"/>
                  <a:pt x="6078" y="14505"/>
                  <a:pt x="6312" y="16934"/>
                </a:cubicBezTo>
                <a:cubicBezTo>
                  <a:pt x="6321" y="17072"/>
                  <a:pt x="6324" y="17153"/>
                  <a:pt x="6324" y="17295"/>
                </a:cubicBezTo>
                <a:cubicBezTo>
                  <a:pt x="6324" y="17386"/>
                  <a:pt x="6187" y="17289"/>
                  <a:pt x="6140" y="17252"/>
                </a:cubicBezTo>
                <a:cubicBezTo>
                  <a:pt x="6134" y="17236"/>
                  <a:pt x="3240" y="15464"/>
                  <a:pt x="3240" y="12334"/>
                </a:cubicBezTo>
                <a:cubicBezTo>
                  <a:pt x="3240" y="10380"/>
                  <a:pt x="4878" y="7438"/>
                  <a:pt x="10427" y="7438"/>
                </a:cubicBezTo>
                <a:cubicBezTo>
                  <a:pt x="16327" y="7438"/>
                  <a:pt x="19421" y="10737"/>
                  <a:pt x="19875" y="11140"/>
                </a:cubicBezTo>
                <a:cubicBezTo>
                  <a:pt x="19894" y="11156"/>
                  <a:pt x="19916" y="11167"/>
                  <a:pt x="19935" y="11186"/>
                </a:cubicBezTo>
                <a:cubicBezTo>
                  <a:pt x="20009" y="11261"/>
                  <a:pt x="20090" y="11378"/>
                  <a:pt x="20034" y="11436"/>
                </a:cubicBezTo>
                <a:close/>
                <a:moveTo>
                  <a:pt x="18782" y="13309"/>
                </a:moveTo>
                <a:cubicBezTo>
                  <a:pt x="18654" y="13298"/>
                  <a:pt x="18209" y="13258"/>
                  <a:pt x="17433" y="13258"/>
                </a:cubicBezTo>
                <a:cubicBezTo>
                  <a:pt x="13567" y="13258"/>
                  <a:pt x="10928" y="14876"/>
                  <a:pt x="10928" y="16645"/>
                </a:cubicBezTo>
                <a:cubicBezTo>
                  <a:pt x="10928" y="17762"/>
                  <a:pt x="11639" y="18422"/>
                  <a:pt x="11685" y="18467"/>
                </a:cubicBezTo>
                <a:cubicBezTo>
                  <a:pt x="11720" y="18497"/>
                  <a:pt x="11947" y="18677"/>
                  <a:pt x="12031" y="18654"/>
                </a:cubicBezTo>
                <a:cubicBezTo>
                  <a:pt x="12081" y="18631"/>
                  <a:pt x="12025" y="18588"/>
                  <a:pt x="12009" y="18565"/>
                </a:cubicBezTo>
                <a:cubicBezTo>
                  <a:pt x="11994" y="18532"/>
                  <a:pt x="11960" y="18489"/>
                  <a:pt x="11928" y="18449"/>
                </a:cubicBezTo>
                <a:cubicBezTo>
                  <a:pt x="11922" y="18445"/>
                  <a:pt x="11601" y="18005"/>
                  <a:pt x="11601" y="17220"/>
                </a:cubicBezTo>
                <a:cubicBezTo>
                  <a:pt x="11601" y="16340"/>
                  <a:pt x="13009" y="15311"/>
                  <a:pt x="13050" y="15283"/>
                </a:cubicBezTo>
                <a:cubicBezTo>
                  <a:pt x="13062" y="15276"/>
                  <a:pt x="13122" y="15233"/>
                  <a:pt x="13175" y="15247"/>
                </a:cubicBezTo>
                <a:cubicBezTo>
                  <a:pt x="13203" y="17019"/>
                  <a:pt x="13175" y="18767"/>
                  <a:pt x="13175" y="20540"/>
                </a:cubicBezTo>
                <a:cubicBezTo>
                  <a:pt x="13175" y="20584"/>
                  <a:pt x="13193" y="20647"/>
                  <a:pt x="13156" y="20694"/>
                </a:cubicBezTo>
                <a:cubicBezTo>
                  <a:pt x="13134" y="20720"/>
                  <a:pt x="13122" y="20692"/>
                  <a:pt x="13106" y="20683"/>
                </a:cubicBezTo>
                <a:cubicBezTo>
                  <a:pt x="13093" y="20681"/>
                  <a:pt x="12016" y="19641"/>
                  <a:pt x="10505" y="19641"/>
                </a:cubicBezTo>
                <a:cubicBezTo>
                  <a:pt x="9464" y="19641"/>
                  <a:pt x="9199" y="20163"/>
                  <a:pt x="9162" y="20222"/>
                </a:cubicBezTo>
                <a:cubicBezTo>
                  <a:pt x="9128" y="20281"/>
                  <a:pt x="9090" y="20354"/>
                  <a:pt x="9050" y="20361"/>
                </a:cubicBezTo>
                <a:cubicBezTo>
                  <a:pt x="8941" y="20369"/>
                  <a:pt x="8773" y="20033"/>
                  <a:pt x="8773" y="19616"/>
                </a:cubicBezTo>
                <a:cubicBezTo>
                  <a:pt x="8773" y="18795"/>
                  <a:pt x="9636" y="18479"/>
                  <a:pt x="9679" y="18460"/>
                </a:cubicBezTo>
                <a:cubicBezTo>
                  <a:pt x="9741" y="18430"/>
                  <a:pt x="9657" y="18385"/>
                  <a:pt x="9598" y="18337"/>
                </a:cubicBezTo>
                <a:cubicBezTo>
                  <a:pt x="9296" y="18099"/>
                  <a:pt x="8847" y="17757"/>
                  <a:pt x="8847" y="16681"/>
                </a:cubicBezTo>
                <a:cubicBezTo>
                  <a:pt x="8847" y="14479"/>
                  <a:pt x="12365" y="13015"/>
                  <a:pt x="15657" y="13015"/>
                </a:cubicBezTo>
                <a:cubicBezTo>
                  <a:pt x="17863" y="13015"/>
                  <a:pt x="18835" y="13244"/>
                  <a:pt x="18866" y="13250"/>
                </a:cubicBezTo>
                <a:cubicBezTo>
                  <a:pt x="18885" y="13254"/>
                  <a:pt x="18925" y="13258"/>
                  <a:pt x="18925" y="13294"/>
                </a:cubicBezTo>
                <a:cubicBezTo>
                  <a:pt x="18925" y="13320"/>
                  <a:pt x="18819" y="13309"/>
                  <a:pt x="18782" y="13309"/>
                </a:cubicBezTo>
                <a:close/>
                <a:moveTo>
                  <a:pt x="21305" y="4362"/>
                </a:moveTo>
                <a:cubicBezTo>
                  <a:pt x="20224" y="4717"/>
                  <a:pt x="19461" y="5569"/>
                  <a:pt x="19461" y="6567"/>
                </a:cubicBezTo>
                <a:cubicBezTo>
                  <a:pt x="19461" y="7396"/>
                  <a:pt x="19988" y="8127"/>
                  <a:pt x="20785" y="8553"/>
                </a:cubicBezTo>
                <a:cubicBezTo>
                  <a:pt x="20545" y="8488"/>
                  <a:pt x="20293" y="8451"/>
                  <a:pt x="20028" y="8451"/>
                </a:cubicBezTo>
                <a:cubicBezTo>
                  <a:pt x="19458" y="8451"/>
                  <a:pt x="18935" y="8619"/>
                  <a:pt x="18533" y="8895"/>
                </a:cubicBezTo>
                <a:cubicBezTo>
                  <a:pt x="18517" y="8901"/>
                  <a:pt x="18502" y="8901"/>
                  <a:pt x="18483" y="8890"/>
                </a:cubicBezTo>
                <a:cubicBezTo>
                  <a:pt x="18461" y="8870"/>
                  <a:pt x="18464" y="8846"/>
                  <a:pt x="18483" y="8825"/>
                </a:cubicBezTo>
                <a:cubicBezTo>
                  <a:pt x="18779" y="8560"/>
                  <a:pt x="18966" y="8213"/>
                  <a:pt x="18966" y="7831"/>
                </a:cubicBezTo>
                <a:cubicBezTo>
                  <a:pt x="18966" y="7013"/>
                  <a:pt x="18134" y="6350"/>
                  <a:pt x="17125" y="6350"/>
                </a:cubicBezTo>
                <a:cubicBezTo>
                  <a:pt x="16645" y="6350"/>
                  <a:pt x="16209" y="6500"/>
                  <a:pt x="15882" y="6739"/>
                </a:cubicBezTo>
                <a:cubicBezTo>
                  <a:pt x="15876" y="6739"/>
                  <a:pt x="15866" y="6739"/>
                  <a:pt x="15854" y="6738"/>
                </a:cubicBezTo>
                <a:cubicBezTo>
                  <a:pt x="15832" y="6724"/>
                  <a:pt x="15832" y="6703"/>
                  <a:pt x="15832" y="6685"/>
                </a:cubicBezTo>
                <a:cubicBezTo>
                  <a:pt x="15857" y="6575"/>
                  <a:pt x="15869" y="6460"/>
                  <a:pt x="15869" y="6342"/>
                </a:cubicBezTo>
                <a:cubicBezTo>
                  <a:pt x="15869" y="5416"/>
                  <a:pt x="14935" y="4670"/>
                  <a:pt x="13791" y="4670"/>
                </a:cubicBezTo>
                <a:cubicBezTo>
                  <a:pt x="12888" y="4670"/>
                  <a:pt x="12122" y="5127"/>
                  <a:pt x="11829" y="5776"/>
                </a:cubicBezTo>
                <a:cubicBezTo>
                  <a:pt x="11813" y="5785"/>
                  <a:pt x="11804" y="5788"/>
                  <a:pt x="11785" y="5786"/>
                </a:cubicBezTo>
                <a:cubicBezTo>
                  <a:pt x="11757" y="5785"/>
                  <a:pt x="11742" y="5768"/>
                  <a:pt x="11732" y="5747"/>
                </a:cubicBezTo>
                <a:cubicBezTo>
                  <a:pt x="11726" y="5728"/>
                  <a:pt x="11723" y="5711"/>
                  <a:pt x="11720" y="5693"/>
                </a:cubicBezTo>
                <a:lnTo>
                  <a:pt x="11720" y="5676"/>
                </a:lnTo>
                <a:cubicBezTo>
                  <a:pt x="11523" y="4922"/>
                  <a:pt x="10701" y="4358"/>
                  <a:pt x="9713" y="4358"/>
                </a:cubicBezTo>
                <a:cubicBezTo>
                  <a:pt x="8660" y="4358"/>
                  <a:pt x="7788" y="5006"/>
                  <a:pt x="7688" y="5834"/>
                </a:cubicBezTo>
                <a:cubicBezTo>
                  <a:pt x="7679" y="5866"/>
                  <a:pt x="7670" y="5899"/>
                  <a:pt x="7648" y="5907"/>
                </a:cubicBezTo>
                <a:cubicBezTo>
                  <a:pt x="7608" y="5927"/>
                  <a:pt x="7564" y="5887"/>
                  <a:pt x="7539" y="5861"/>
                </a:cubicBezTo>
                <a:cubicBezTo>
                  <a:pt x="7165" y="5433"/>
                  <a:pt x="6545" y="5151"/>
                  <a:pt x="5844" y="5151"/>
                </a:cubicBezTo>
                <a:cubicBezTo>
                  <a:pt x="4695" y="5151"/>
                  <a:pt x="3776" y="5901"/>
                  <a:pt x="3776" y="6823"/>
                </a:cubicBezTo>
                <a:cubicBezTo>
                  <a:pt x="3776" y="7139"/>
                  <a:pt x="3878" y="7434"/>
                  <a:pt x="4072" y="7684"/>
                </a:cubicBezTo>
                <a:cubicBezTo>
                  <a:pt x="4062" y="7695"/>
                  <a:pt x="4056" y="7709"/>
                  <a:pt x="4041" y="7712"/>
                </a:cubicBezTo>
                <a:cubicBezTo>
                  <a:pt x="4022" y="7721"/>
                  <a:pt x="3997" y="7716"/>
                  <a:pt x="3972" y="7706"/>
                </a:cubicBezTo>
                <a:cubicBezTo>
                  <a:pt x="3670" y="7565"/>
                  <a:pt x="3315" y="7484"/>
                  <a:pt x="2938" y="7484"/>
                </a:cubicBezTo>
                <a:cubicBezTo>
                  <a:pt x="1801" y="7484"/>
                  <a:pt x="875" y="8225"/>
                  <a:pt x="875" y="9143"/>
                </a:cubicBezTo>
                <a:cubicBezTo>
                  <a:pt x="875" y="9768"/>
                  <a:pt x="1302" y="10309"/>
                  <a:pt x="1938" y="10596"/>
                </a:cubicBezTo>
                <a:cubicBezTo>
                  <a:pt x="1931" y="10603"/>
                  <a:pt x="1916" y="10613"/>
                  <a:pt x="1897" y="10622"/>
                </a:cubicBezTo>
                <a:cubicBezTo>
                  <a:pt x="835" y="10674"/>
                  <a:pt x="0" y="11378"/>
                  <a:pt x="0" y="12244"/>
                </a:cubicBezTo>
                <a:cubicBezTo>
                  <a:pt x="0" y="13114"/>
                  <a:pt x="841" y="13824"/>
                  <a:pt x="1910" y="13868"/>
                </a:cubicBezTo>
                <a:cubicBezTo>
                  <a:pt x="1966" y="13876"/>
                  <a:pt x="1981" y="13860"/>
                  <a:pt x="1994" y="13897"/>
                </a:cubicBezTo>
                <a:cubicBezTo>
                  <a:pt x="2006" y="13920"/>
                  <a:pt x="1991" y="13938"/>
                  <a:pt x="1966" y="13953"/>
                </a:cubicBezTo>
                <a:cubicBezTo>
                  <a:pt x="1364" y="14236"/>
                  <a:pt x="959" y="14757"/>
                  <a:pt x="959" y="15356"/>
                </a:cubicBezTo>
                <a:cubicBezTo>
                  <a:pt x="959" y="16260"/>
                  <a:pt x="1863" y="16988"/>
                  <a:pt x="2987" y="16988"/>
                </a:cubicBezTo>
                <a:cubicBezTo>
                  <a:pt x="3115" y="16988"/>
                  <a:pt x="3215" y="16987"/>
                  <a:pt x="3315" y="16978"/>
                </a:cubicBezTo>
                <a:cubicBezTo>
                  <a:pt x="3318" y="16978"/>
                  <a:pt x="3324" y="16984"/>
                  <a:pt x="3330" y="16987"/>
                </a:cubicBezTo>
                <a:lnTo>
                  <a:pt x="3349" y="16998"/>
                </a:lnTo>
                <a:cubicBezTo>
                  <a:pt x="2922" y="17271"/>
                  <a:pt x="2651" y="17692"/>
                  <a:pt x="2651" y="18165"/>
                </a:cubicBezTo>
                <a:cubicBezTo>
                  <a:pt x="2651" y="18991"/>
                  <a:pt x="3477" y="19660"/>
                  <a:pt x="4511" y="19660"/>
                </a:cubicBezTo>
                <a:cubicBezTo>
                  <a:pt x="5156" y="19660"/>
                  <a:pt x="5723" y="19392"/>
                  <a:pt x="6053" y="18986"/>
                </a:cubicBezTo>
                <a:cubicBezTo>
                  <a:pt x="6053" y="18986"/>
                  <a:pt x="6093" y="18952"/>
                  <a:pt x="6106" y="18975"/>
                </a:cubicBezTo>
                <a:cubicBezTo>
                  <a:pt x="6125" y="19001"/>
                  <a:pt x="6121" y="19028"/>
                  <a:pt x="6121" y="19028"/>
                </a:cubicBezTo>
                <a:lnTo>
                  <a:pt x="6121" y="19186"/>
                </a:lnTo>
                <a:lnTo>
                  <a:pt x="6121" y="21600"/>
                </a:lnTo>
                <a:lnTo>
                  <a:pt x="8496" y="21600"/>
                </a:lnTo>
                <a:cubicBezTo>
                  <a:pt x="8493" y="21590"/>
                  <a:pt x="8492" y="21580"/>
                  <a:pt x="8492" y="21568"/>
                </a:cubicBezTo>
                <a:lnTo>
                  <a:pt x="8492" y="21167"/>
                </a:lnTo>
                <a:cubicBezTo>
                  <a:pt x="8492" y="21105"/>
                  <a:pt x="8492" y="21068"/>
                  <a:pt x="8642" y="21068"/>
                </a:cubicBezTo>
                <a:lnTo>
                  <a:pt x="21234" y="21068"/>
                </a:lnTo>
                <a:cubicBezTo>
                  <a:pt x="21427" y="21068"/>
                  <a:pt x="21499" y="20994"/>
                  <a:pt x="21499" y="20919"/>
                </a:cubicBezTo>
                <a:cubicBezTo>
                  <a:pt x="21499" y="20717"/>
                  <a:pt x="20533" y="19657"/>
                  <a:pt x="19221" y="19657"/>
                </a:cubicBezTo>
                <a:cubicBezTo>
                  <a:pt x="18150" y="19657"/>
                  <a:pt x="18050" y="20244"/>
                  <a:pt x="18050" y="20409"/>
                </a:cubicBezTo>
                <a:cubicBezTo>
                  <a:pt x="18050" y="20441"/>
                  <a:pt x="18050" y="20470"/>
                  <a:pt x="18056" y="20507"/>
                </a:cubicBezTo>
                <a:cubicBezTo>
                  <a:pt x="18056" y="20542"/>
                  <a:pt x="18100" y="20591"/>
                  <a:pt x="18066" y="20623"/>
                </a:cubicBezTo>
                <a:cubicBezTo>
                  <a:pt x="18022" y="20652"/>
                  <a:pt x="17922" y="20632"/>
                  <a:pt x="17863" y="20623"/>
                </a:cubicBezTo>
                <a:cubicBezTo>
                  <a:pt x="17442" y="20538"/>
                  <a:pt x="16218" y="19918"/>
                  <a:pt x="16218" y="18893"/>
                </a:cubicBezTo>
                <a:cubicBezTo>
                  <a:pt x="16218" y="18297"/>
                  <a:pt x="16770" y="17406"/>
                  <a:pt x="18090" y="17406"/>
                </a:cubicBezTo>
                <a:cubicBezTo>
                  <a:pt x="19415" y="17406"/>
                  <a:pt x="20421" y="18376"/>
                  <a:pt x="20477" y="18428"/>
                </a:cubicBezTo>
                <a:cubicBezTo>
                  <a:pt x="20508" y="18460"/>
                  <a:pt x="20894" y="18807"/>
                  <a:pt x="20919" y="18837"/>
                </a:cubicBezTo>
                <a:cubicBezTo>
                  <a:pt x="20935" y="18849"/>
                  <a:pt x="20978" y="18893"/>
                  <a:pt x="21025" y="18873"/>
                </a:cubicBezTo>
                <a:cubicBezTo>
                  <a:pt x="21066" y="18858"/>
                  <a:pt x="21050" y="18807"/>
                  <a:pt x="21031" y="18769"/>
                </a:cubicBezTo>
                <a:cubicBezTo>
                  <a:pt x="21022" y="18738"/>
                  <a:pt x="20994" y="18631"/>
                  <a:pt x="20894" y="18514"/>
                </a:cubicBezTo>
                <a:cubicBezTo>
                  <a:pt x="20573" y="18138"/>
                  <a:pt x="20062" y="17332"/>
                  <a:pt x="20062" y="16661"/>
                </a:cubicBezTo>
                <a:cubicBezTo>
                  <a:pt x="20062" y="15396"/>
                  <a:pt x="20646" y="14500"/>
                  <a:pt x="21600" y="13215"/>
                </a:cubicBezTo>
                <a:lnTo>
                  <a:pt x="21600" y="0"/>
                </a:lnTo>
                <a:lnTo>
                  <a:pt x="19636" y="0"/>
                </a:lnTo>
                <a:lnTo>
                  <a:pt x="19636" y="4362"/>
                </a:lnTo>
                <a:cubicBezTo>
                  <a:pt x="19636" y="4362"/>
                  <a:pt x="21305" y="4362"/>
                  <a:pt x="21305" y="4362"/>
                </a:cubicBezTo>
                <a:close/>
                <a:moveTo>
                  <a:pt x="21305" y="4362"/>
                </a:moveTo>
              </a:path>
            </a:pathLst>
          </a:custGeom>
          <a:solidFill>
            <a:schemeClr val="accent3">
              <a:lumMod val="60000"/>
              <a:lumOff val="40000"/>
              <a:alpha val="70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752600"/>
            <a:ext cx="9144000" cy="3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3505" dist="10287" dir="4800000" rotWithShape="0">
              <a:schemeClr val="accent2">
                <a:alpha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260600"/>
            <a:ext cx="7772400" cy="1470025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2000" y="3733800"/>
            <a:ext cx="7772400" cy="76200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9" descr="Edrington Logo CMYK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4800" y="6323220"/>
            <a:ext cx="838200" cy="38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Edrington group logos lockup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376138"/>
            <a:ext cx="1981200" cy="2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07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4048" y="384048"/>
            <a:ext cx="8378952" cy="990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00200"/>
            <a:ext cx="83820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65900"/>
            <a:ext cx="304800" cy="2921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AD7605D3-849B-42A9-9692-386E2548791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9" descr="Edrington Logo CMYK.eps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4800" y="6323220"/>
            <a:ext cx="838200" cy="38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Edrington group logos lockup.png"/>
          <p:cNvPicPr>
            <a:picLocks noChangeAspect="1"/>
          </p:cNvPicPr>
          <p:nvPr userDrawn="1"/>
        </p:nvPicPr>
        <p:blipFill>
          <a:blip r:embed="rId1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376138"/>
            <a:ext cx="1981200" cy="2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9" r:id="rId2"/>
    <p:sldLayoutId id="2147483830" r:id="rId3"/>
    <p:sldLayoutId id="2147483827" r:id="rId4"/>
    <p:sldLayoutId id="2147483832" r:id="rId5"/>
    <p:sldLayoutId id="2147483826" r:id="rId6"/>
    <p:sldLayoutId id="2147483824" r:id="rId7"/>
    <p:sldLayoutId id="2147483828" r:id="rId8"/>
    <p:sldLayoutId id="2147483818" r:id="rId9"/>
    <p:sldLayoutId id="2147483799" r:id="rId10"/>
    <p:sldLayoutId id="2147483800" r:id="rId11"/>
    <p:sldLayoutId id="2147483801" r:id="rId12"/>
    <p:sldLayoutId id="2147483803" r:id="rId13"/>
    <p:sldLayoutId id="2147483804" r:id="rId14"/>
    <p:sldLayoutId id="214748382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i="0" kern="1200" cap="all" spc="30">
          <a:solidFill>
            <a:schemeClr val="accent1"/>
          </a:solidFill>
          <a:latin typeface="+mn-lt"/>
          <a:ea typeface="+mj-ea"/>
          <a:cs typeface="Franklin Gothic Book"/>
        </a:defRPr>
      </a:lvl1pPr>
    </p:titleStyle>
    <p:bodyStyle>
      <a:lvl1pPr marL="0" indent="0" algn="l" defTabSz="914400" rtl="0" eaLnBrk="1" latinLnBrk="0" hangingPunct="1">
        <a:spcBef>
          <a:spcPts val="1800"/>
        </a:spcBef>
        <a:buFont typeface="Arial" panose="020B0604020202020204" pitchFamily="34" charset="0"/>
        <a:buNone/>
        <a:defRPr sz="2400" kern="1200" cap="none">
          <a:solidFill>
            <a:schemeClr val="accent1"/>
          </a:solidFill>
          <a:latin typeface="+mn-lt"/>
          <a:ea typeface="+mn-ea"/>
          <a:cs typeface="Franklin Gothic Book"/>
        </a:defRPr>
      </a:lvl1pPr>
      <a:lvl2pPr marL="0" indent="0" algn="l" defTabSz="9144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None/>
        <a:defRPr sz="1800" kern="1200">
          <a:solidFill>
            <a:schemeClr val="accent2"/>
          </a:solidFill>
          <a:latin typeface="+mn-lt"/>
          <a:ea typeface="+mn-ea"/>
          <a:cs typeface="Franklin Gothic Book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Franklin Gothic Book"/>
        </a:defRPr>
      </a:lvl3pPr>
      <a:lvl4pPr marL="571500" indent="-228600" algn="l" defTabSz="914400" rtl="0" eaLnBrk="1" latinLnBrk="0" hangingPunct="1">
        <a:spcBef>
          <a:spcPts val="600"/>
        </a:spcBef>
        <a:buFont typeface="Arial" panose="020B0604020202020204" pitchFamily="34" charset="0"/>
        <a:buChar char="–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00100" indent="-228600" algn="l" defTabSz="9144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4048" y="384048"/>
            <a:ext cx="8378952" cy="990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00202"/>
            <a:ext cx="83820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65900"/>
            <a:ext cx="304800" cy="2921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675">
                <a:solidFill>
                  <a:schemeClr val="accent3"/>
                </a:solidFill>
                <a:latin typeface="+mn-lt"/>
              </a:defRPr>
            </a:lvl1pPr>
          </a:lstStyle>
          <a:p>
            <a:fld id="{AD7605D3-849B-42A9-9692-386E2548791E}" type="slidenum">
              <a:rPr lang="en-GB" smtClean="0">
                <a:solidFill>
                  <a:srgbClr val="B2B2B2"/>
                </a:solidFill>
              </a:rPr>
              <a:pPr/>
              <a:t>‹#›</a:t>
            </a:fld>
            <a:endParaRPr lang="en-GB" dirty="0">
              <a:solidFill>
                <a:srgbClr val="B2B2B2"/>
              </a:solidFill>
            </a:endParaRPr>
          </a:p>
        </p:txBody>
      </p:sp>
      <p:pic>
        <p:nvPicPr>
          <p:cNvPr id="7" name="Picture 9" descr="Edrington Logo CMYK.eps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4800" y="6323220"/>
            <a:ext cx="838200" cy="38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Edrington group logos lockup.png"/>
          <p:cNvPicPr>
            <a:picLocks noChangeAspect="1"/>
          </p:cNvPicPr>
          <p:nvPr userDrawn="1"/>
        </p:nvPicPr>
        <p:blipFill>
          <a:blip r:embed="rId1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376140"/>
            <a:ext cx="1981200" cy="2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6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b="0" i="0" kern="1200" cap="all" spc="23">
          <a:solidFill>
            <a:schemeClr val="accent1"/>
          </a:solidFill>
          <a:latin typeface="+mn-lt"/>
          <a:ea typeface="+mj-ea"/>
          <a:cs typeface="Franklin Gothic Book"/>
        </a:defRPr>
      </a:lvl1pPr>
    </p:titleStyle>
    <p:bodyStyle>
      <a:lvl1pPr marL="0" indent="0" algn="l" defTabSz="685800" rtl="0" eaLnBrk="1" latinLnBrk="0" hangingPunct="1">
        <a:spcBef>
          <a:spcPts val="1350"/>
        </a:spcBef>
        <a:buFont typeface="Arial" panose="020B0604020202020204" pitchFamily="34" charset="0"/>
        <a:buNone/>
        <a:defRPr sz="1800" kern="1200" cap="none">
          <a:solidFill>
            <a:schemeClr val="accent1"/>
          </a:solidFill>
          <a:latin typeface="+mn-lt"/>
          <a:ea typeface="+mn-ea"/>
          <a:cs typeface="Franklin Gothic Book"/>
        </a:defRPr>
      </a:lvl1pPr>
      <a:lvl2pPr marL="0" indent="0" algn="l" defTabSz="6858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None/>
        <a:defRPr sz="1350" kern="1200">
          <a:solidFill>
            <a:schemeClr val="accent2"/>
          </a:solidFill>
          <a:latin typeface="+mn-lt"/>
          <a:ea typeface="+mn-ea"/>
          <a:cs typeface="Franklin Gothic Book"/>
        </a:defRPr>
      </a:lvl2pPr>
      <a:lvl3pPr marL="171450" indent="-171450" algn="l" defTabSz="6858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Char char="•"/>
        <a:defRPr sz="1350" kern="1200">
          <a:solidFill>
            <a:schemeClr val="accent2"/>
          </a:solidFill>
          <a:latin typeface="+mn-lt"/>
          <a:ea typeface="+mn-ea"/>
          <a:cs typeface="Franklin Gothic Book"/>
        </a:defRPr>
      </a:lvl3pPr>
      <a:lvl4pPr marL="428625" indent="-171450" algn="l" defTabSz="685800" rtl="0" eaLnBrk="1" latinLnBrk="0" hangingPunct="1">
        <a:spcBef>
          <a:spcPts val="450"/>
        </a:spcBef>
        <a:buFont typeface="Arial" panose="020B0604020202020204" pitchFamily="34" charset="0"/>
        <a:buChar char="–"/>
        <a:defRPr sz="12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600075" indent="-171450" algn="l" defTabSz="685800" rtl="0" eaLnBrk="1" latinLnBrk="0" hangingPunct="1">
        <a:spcBef>
          <a:spcPts val="450"/>
        </a:spcBef>
        <a:buFont typeface="Arial"/>
        <a:buChar char="•"/>
        <a:defRPr sz="12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2" descr="Watermark CMYK.eps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700338" y="0"/>
            <a:ext cx="64055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4054948" y="6022590"/>
            <a:ext cx="4965948" cy="588433"/>
            <a:chOff x="4139952" y="4650702"/>
            <a:chExt cx="4965948" cy="441325"/>
          </a:xfrm>
        </p:grpSpPr>
        <p:pic>
          <p:nvPicPr>
            <p:cNvPr id="8" name="Picture 9" descr="Edrington Logo CMYK.eps"/>
            <p:cNvPicPr>
              <a:picLocks noChangeAspect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4139952" y="4650702"/>
              <a:ext cx="965200" cy="44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 userDrawn="1"/>
          </p:nvSpPr>
          <p:spPr>
            <a:xfrm>
              <a:off x="6084168" y="4773795"/>
              <a:ext cx="30217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000" cap="small" dirty="0">
                  <a:solidFill>
                    <a:srgbClr val="4F81BD">
                      <a:lumMod val="50000"/>
                    </a:srgbClr>
                  </a:solidFill>
                  <a:latin typeface="Californian FB" pitchFamily="18" charset="0"/>
                  <a:cs typeface="Arial" charset="0"/>
                </a:rPr>
                <a:t>Great People </a:t>
              </a:r>
              <a:r>
                <a:rPr lang="en-GB" sz="1000" cap="small" dirty="0">
                  <a:solidFill>
                    <a:srgbClr val="4F81BD">
                      <a:lumMod val="50000"/>
                    </a:srgbClr>
                  </a:solidFill>
                  <a:latin typeface="Californian FB" pitchFamily="18" charset="0"/>
                  <a:cs typeface="Arial" charset="0"/>
                  <a:sym typeface="Wingdings"/>
                </a:rPr>
                <a:t>   Leading Brands    Giving More</a:t>
              </a:r>
              <a:endParaRPr lang="en-GB" sz="1000" cap="small" dirty="0">
                <a:solidFill>
                  <a:srgbClr val="4F81BD">
                    <a:lumMod val="50000"/>
                  </a:srgbClr>
                </a:solidFill>
                <a:latin typeface="Californian FB" pitchFamily="18" charset="0"/>
                <a:cs typeface="Arial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0" y="6080325"/>
            <a:ext cx="2465440" cy="5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8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</p:sldLayoutIdLst>
  <p:hf sldNum="0" hdr="0" ftr="0" dt="0"/>
  <p:txStyles>
    <p:titleStyle>
      <a:lvl1pPr algn="ctr" defTabSz="388890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defTabSz="38889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defTabSz="38889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defTabSz="38889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defTabSz="38889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357841" algn="ctr" defTabSz="388906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715685" algn="ctr" defTabSz="388906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073527" algn="ctr" defTabSz="388906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431368" algn="ctr" defTabSz="388906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290477" indent="-290477" algn="l" defTabSz="38889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631747" indent="-241271" algn="l" defTabSz="38889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971431" indent="-193651" algn="l" defTabSz="38889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361909" indent="-193651" algn="l" defTabSz="38889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7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750799" indent="-193651" algn="l" defTabSz="38889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142642" indent="-194786" algn="l" defTabSz="38957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214" indent="-194786" algn="l" defTabSz="38957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786" indent="-194786" algn="l" defTabSz="38957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357" indent="-194786" algn="l" defTabSz="38957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95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70" algn="l" defTabSz="3895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43" algn="l" defTabSz="3895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715" algn="l" defTabSz="3895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285" algn="l" defTabSz="3895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856" algn="l" defTabSz="3895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428" algn="l" defTabSz="3895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999" algn="l" defTabSz="3895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572" algn="l" defTabSz="3895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OsXOsb7oz4" TargetMode="External"/><Relationship Id="rId2" Type="http://schemas.openxmlformats.org/officeDocument/2006/relationships/hyperlink" Target="mailto:Ioannis.Varvitsiotis@Edrington.com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youtube.com/watch?v=A_M8WBJMcM0" TargetMode="External"/><Relationship Id="rId4" Type="http://schemas.openxmlformats.org/officeDocument/2006/relationships/hyperlink" Target="https://www.youtube.com/watch?v=HwoMDBM4Mq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" y="990600"/>
            <a:ext cx="3197352" cy="3048000"/>
          </a:xfrm>
        </p:spPr>
        <p:txBody>
          <a:bodyPr/>
          <a:lstStyle/>
          <a:p>
            <a:r>
              <a:rPr lang="en-US" sz="3600" dirty="0"/>
              <a:t>Edrington </a:t>
            </a:r>
            <a:r>
              <a:rPr lang="en-US" sz="3600" dirty="0" smtClean="0"/>
              <a:t>D.A.I.P </a:t>
            </a:r>
            <a:r>
              <a:rPr lang="en-US" sz="3600" dirty="0"/>
              <a:t>project:</a:t>
            </a:r>
            <a:br>
              <a:rPr lang="en-US" sz="3600" dirty="0"/>
            </a:br>
            <a:r>
              <a:rPr lang="en-US" sz="3600" dirty="0"/>
              <a:t>Optimal selection of suppliers</a:t>
            </a:r>
            <a:endParaRPr lang="en-US" sz="3600" dirty="0" smtClean="0"/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84048" y="4267200"/>
            <a:ext cx="3197352" cy="1371600"/>
          </a:xfrm>
        </p:spPr>
        <p:txBody>
          <a:bodyPr/>
          <a:lstStyle/>
          <a:p>
            <a:r>
              <a:rPr lang="en-US" dirty="0" smtClean="0"/>
              <a:t>29</a:t>
            </a:r>
            <a:r>
              <a:rPr lang="en-US" baseline="30000" dirty="0" smtClean="0"/>
              <a:t>th</a:t>
            </a:r>
            <a:r>
              <a:rPr lang="en-US" dirty="0" smtClean="0"/>
              <a:t> January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/>
              <a:t>Further Criteria for Supplier </a:t>
            </a:r>
            <a:r>
              <a:rPr lang="en-GB" cap="none" dirty="0"/>
              <a:t>S</a:t>
            </a:r>
            <a:r>
              <a:rPr lang="en-GB" cap="none" dirty="0" smtClean="0"/>
              <a:t>election</a:t>
            </a:r>
            <a:endParaRPr lang="en-GB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Additionally: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Qualitative Criteria</a:t>
            </a:r>
          </a:p>
          <a:p>
            <a:pPr marL="571500" lvl="2" indent="-342900"/>
            <a:r>
              <a:rPr lang="en-GB" dirty="0" smtClean="0"/>
              <a:t>Strategic Importance of the Supplier to Company</a:t>
            </a:r>
          </a:p>
          <a:p>
            <a:pPr marL="571500" lvl="2" indent="-342900"/>
            <a:r>
              <a:rPr lang="en-GB" dirty="0" smtClean="0"/>
              <a:t>Level of relationship between suppliers and Edrington</a:t>
            </a:r>
          </a:p>
          <a:p>
            <a:pPr marL="571500" lvl="2" indent="-342900"/>
            <a:r>
              <a:rPr lang="en-GB" dirty="0" smtClean="0"/>
              <a:t>Supplier Capability in other aspects /technology</a:t>
            </a:r>
          </a:p>
          <a:p>
            <a:pPr marL="571500" lvl="2" indent="-342900"/>
            <a:r>
              <a:rPr lang="en-GB" dirty="0" smtClean="0"/>
              <a:t>External Factors</a:t>
            </a:r>
          </a:p>
          <a:p>
            <a:pPr marL="571500" lvl="2" indent="-342900"/>
            <a:r>
              <a:rPr lang="en-GB" dirty="0" smtClean="0"/>
              <a:t>Supporting Community Initiatives</a:t>
            </a:r>
          </a:p>
          <a:p>
            <a:pPr marL="571500" lvl="2" indent="-342900"/>
            <a:r>
              <a:rPr lang="en-GB" dirty="0" smtClean="0"/>
              <a:t>Cost reduction Initiatives</a:t>
            </a:r>
            <a:endParaRPr lang="en-GB" dirty="0"/>
          </a:p>
          <a:p>
            <a:pPr marL="571500" lvl="2" indent="-342900"/>
            <a:r>
              <a:rPr lang="en-GB" dirty="0" smtClean="0"/>
              <a:t>And more.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1933-B0B7-4963-911C-70A24C9386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59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84048"/>
            <a:ext cx="8378952" cy="758952"/>
          </a:xfrm>
        </p:spPr>
        <p:txBody>
          <a:bodyPr/>
          <a:lstStyle/>
          <a:p>
            <a:r>
              <a:rPr lang="en-GB" dirty="0" smtClean="0"/>
              <a:t>Problem definition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5105400"/>
          </a:xfrm>
        </p:spPr>
        <p:txBody>
          <a:bodyPr/>
          <a:lstStyle/>
          <a:p>
            <a:r>
              <a:rPr lang="en-GB" dirty="0" smtClean="0"/>
              <a:t>Build a model that will optimise utilisation of the the suppliers based on the prior criteria (quantitative only) and constraints.</a:t>
            </a:r>
          </a:p>
          <a:p>
            <a:r>
              <a:rPr lang="en-GB" dirty="0" smtClean="0"/>
              <a:t>To build the model you can make assumptions and even build scenarios that will change the acceptable level of your constraints. </a:t>
            </a:r>
          </a:p>
          <a:p>
            <a:r>
              <a:rPr lang="en-GB" dirty="0" smtClean="0"/>
              <a:t>The scenarios (if used) must be realistic and reflect to potential circumstances.</a:t>
            </a:r>
          </a:p>
          <a:p>
            <a:r>
              <a:rPr lang="en-GB" dirty="0" smtClean="0"/>
              <a:t>You can use:</a:t>
            </a:r>
          </a:p>
          <a:p>
            <a:pPr marL="571500" lvl="2" indent="-342900"/>
            <a:r>
              <a:rPr lang="en-GB" dirty="0"/>
              <a:t>Excel with the use of the engine of </a:t>
            </a:r>
            <a:r>
              <a:rPr lang="en-GB" dirty="0" smtClean="0"/>
              <a:t>your </a:t>
            </a:r>
            <a:r>
              <a:rPr lang="en-GB" dirty="0"/>
              <a:t>choice (Solver, Open Solver, Gurobi etc</a:t>
            </a:r>
            <a:r>
              <a:rPr lang="en-GB" dirty="0" smtClean="0"/>
              <a:t>.) </a:t>
            </a:r>
          </a:p>
          <a:p>
            <a:pPr marL="571500" lvl="2" indent="-342900"/>
            <a:r>
              <a:rPr lang="en-GB" dirty="0" smtClean="0"/>
              <a:t>R</a:t>
            </a:r>
          </a:p>
          <a:p>
            <a:pPr marL="571500" lvl="2" indent="-342900"/>
            <a:r>
              <a:rPr lang="en-GB" dirty="0" smtClean="0"/>
              <a:t>Python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9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Deliverables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Optimisation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Report: </a:t>
            </a:r>
          </a:p>
          <a:p>
            <a:pPr marL="571500" lvl="2" indent="-342900"/>
            <a:r>
              <a:rPr lang="en-GB" dirty="0" smtClean="0"/>
              <a:t>Up to 5 pages</a:t>
            </a:r>
          </a:p>
          <a:p>
            <a:pPr marL="571500" lvl="2" indent="-342900"/>
            <a:r>
              <a:rPr lang="en-GB" dirty="0" smtClean="0"/>
              <a:t>Explain the model</a:t>
            </a:r>
          </a:p>
          <a:p>
            <a:pPr marL="571500" lvl="2" indent="-342900"/>
            <a:r>
              <a:rPr lang="en-GB" dirty="0" smtClean="0"/>
              <a:t>Explain the assumptions and scenario (if used)</a:t>
            </a:r>
          </a:p>
          <a:p>
            <a:pPr marL="571500" lvl="2" indent="-342900"/>
            <a:r>
              <a:rPr lang="en-GB" dirty="0" smtClean="0"/>
              <a:t>Recommendations</a:t>
            </a:r>
          </a:p>
          <a:p>
            <a:pPr marL="571500" lvl="2" indent="-342900"/>
            <a:r>
              <a:rPr lang="en-GB" dirty="0" smtClean="0"/>
              <a:t>Code (if used)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Presentation of the model and assumptions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44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/>
              <a:t>Contact details &amp; Useful links </a:t>
            </a:r>
            <a:br>
              <a:rPr lang="en-GB" cap="none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4648"/>
            <a:ext cx="8382000" cy="5191252"/>
          </a:xfrm>
        </p:spPr>
        <p:txBody>
          <a:bodyPr/>
          <a:lstStyle/>
          <a:p>
            <a:r>
              <a:rPr lang="en-GB" dirty="0" smtClean="0"/>
              <a:t>Email:  </a:t>
            </a:r>
            <a:r>
              <a:rPr lang="en-GB" dirty="0" smtClean="0">
                <a:hlinkClick r:id="rId2"/>
              </a:rPr>
              <a:t>Ioannis.Varvitsiotis@Edrington.com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Each group can send up to two emails</a:t>
            </a:r>
          </a:p>
          <a:p>
            <a:r>
              <a:rPr lang="en-GB" dirty="0" smtClean="0"/>
              <a:t>Glass making videos: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u="sng" dirty="0" smtClean="0">
                <a:hlinkClick r:id="rId3"/>
              </a:rPr>
              <a:t>https</a:t>
            </a:r>
            <a:r>
              <a:rPr lang="en-GB" i="1" u="sng" dirty="0">
                <a:hlinkClick r:id="rId3"/>
              </a:rPr>
              <a:t>://</a:t>
            </a:r>
            <a:r>
              <a:rPr lang="en-GB" i="1" u="sng" dirty="0" smtClean="0">
                <a:hlinkClick r:id="rId3"/>
              </a:rPr>
              <a:t>www.youtube.com/watch?v=dOsXOsb7oz4</a:t>
            </a:r>
            <a:endParaRPr lang="en-GB" i="1" u="sng" dirty="0" smtClean="0"/>
          </a:p>
          <a:p>
            <a:endParaRPr lang="en-GB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u="sng" dirty="0" smtClean="0">
                <a:hlinkClick r:id="rId4"/>
              </a:rPr>
              <a:t>https</a:t>
            </a:r>
            <a:r>
              <a:rPr lang="en-GB" i="1" u="sng" dirty="0">
                <a:hlinkClick r:id="rId4"/>
              </a:rPr>
              <a:t>://</a:t>
            </a:r>
            <a:r>
              <a:rPr lang="en-GB" i="1" u="sng" dirty="0" smtClean="0">
                <a:hlinkClick r:id="rId4"/>
              </a:rPr>
              <a:t>www.youtube.com/watch?v=HwoMDBM4Mq4</a:t>
            </a:r>
            <a:endParaRPr lang="en-GB" i="1" u="sng" dirty="0" smtClean="0"/>
          </a:p>
          <a:p>
            <a:endParaRPr lang="en-GB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u="sng" dirty="0" smtClean="0">
                <a:hlinkClick r:id="rId5"/>
              </a:rPr>
              <a:t>https</a:t>
            </a:r>
            <a:r>
              <a:rPr lang="en-GB" i="1" u="sng" dirty="0">
                <a:hlinkClick r:id="rId5"/>
              </a:rPr>
              <a:t>://www.youtube.com/watch?v=A_M8WBJMcM0</a:t>
            </a:r>
            <a:endParaRPr lang="en-GB" i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27271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8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1444752"/>
            <a:ext cx="2667000" cy="608542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we are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Edrington and GSC S&amp;D</a:t>
            </a:r>
          </a:p>
          <a:p>
            <a:r>
              <a:rPr lang="en-US" dirty="0" smtClean="0"/>
              <a:t>Supplier Selection and Utilisation problem</a:t>
            </a:r>
            <a:endParaRPr lang="en-US" dirty="0"/>
          </a:p>
          <a:p>
            <a:pPr lvl="2"/>
            <a:r>
              <a:rPr lang="en-US" dirty="0" smtClean="0"/>
              <a:t>Introduction to concepts</a:t>
            </a:r>
          </a:p>
          <a:p>
            <a:pPr lvl="2"/>
            <a:r>
              <a:rPr lang="en-US" dirty="0" smtClean="0"/>
              <a:t>Criteria-Constraints and Limitations</a:t>
            </a:r>
          </a:p>
          <a:p>
            <a:pPr lvl="2"/>
            <a:r>
              <a:rPr lang="en-US" dirty="0" smtClean="0"/>
              <a:t>Problem Definition</a:t>
            </a:r>
            <a:endParaRPr lang="en-US" dirty="0"/>
          </a:p>
          <a:p>
            <a:pPr lvl="2"/>
            <a:r>
              <a:rPr lang="en-US" dirty="0" smtClean="0"/>
              <a:t>Contact Details and Useful Links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207772" cy="68580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84048"/>
            <a:ext cx="8378952" cy="606552"/>
          </a:xfrm>
        </p:spPr>
        <p:txBody>
          <a:bodyPr/>
          <a:lstStyle/>
          <a:p>
            <a:r>
              <a:rPr lang="en-US" dirty="0" smtClean="0"/>
              <a:t>Who we are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sz="half" idx="1"/>
          </p:nvPr>
        </p:nvSpPr>
        <p:spPr>
          <a:xfrm>
            <a:off x="21336" y="914400"/>
            <a:ext cx="5038580" cy="3733800"/>
          </a:xfrm>
        </p:spPr>
        <p:txBody>
          <a:bodyPr/>
          <a:lstStyle/>
          <a:p>
            <a:pPr lvl="1"/>
            <a:r>
              <a:rPr lang="en-US" dirty="0" smtClean="0"/>
              <a:t> In Edrington we take pride that we make </a:t>
            </a:r>
            <a:r>
              <a:rPr lang="en-GB" dirty="0"/>
              <a:t>some of the world’s best-loved Scotch whiskies, including The Macallan, The Famous Grouse, Highland </a:t>
            </a:r>
            <a:r>
              <a:rPr lang="en-GB" dirty="0" smtClean="0"/>
              <a:t>Park </a:t>
            </a:r>
            <a:r>
              <a:rPr lang="en-GB" dirty="0"/>
              <a:t>and The Glenrothes</a:t>
            </a:r>
            <a:r>
              <a:rPr lang="en-GB" dirty="0" smtClean="0"/>
              <a:t>.</a:t>
            </a:r>
          </a:p>
          <a:p>
            <a:pPr lvl="1"/>
            <a:r>
              <a:rPr lang="en-GB" dirty="0"/>
              <a:t>The portfolio is complemented by Brugal, the leading premium rum in the  </a:t>
            </a:r>
            <a:r>
              <a:rPr lang="en-GB" dirty="0" smtClean="0"/>
              <a:t>                       Caribbean</a:t>
            </a:r>
            <a:r>
              <a:rPr lang="en-GB" dirty="0"/>
              <a:t>, and by </a:t>
            </a:r>
            <a:r>
              <a:rPr lang="en-GB" dirty="0" smtClean="0"/>
              <a:t>Snow </a:t>
            </a:r>
            <a:r>
              <a:rPr lang="en-GB" dirty="0"/>
              <a:t>Leopard </a:t>
            </a:r>
            <a:r>
              <a:rPr lang="en-GB" dirty="0" smtClean="0"/>
              <a:t>                     vodka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605D3-849B-42A9-9692-386E2548791E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-1077462" y="-3463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4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01168" y="2234567"/>
            <a:ext cx="4425261" cy="15664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800"/>
              </a:spcBef>
              <a:buFont typeface="Arial" panose="020B0604020202020204" pitchFamily="34" charset="0"/>
              <a:buNone/>
              <a:defRPr sz="2400" kern="1200" cap="none">
                <a:solidFill>
                  <a:schemeClr val="accent1"/>
                </a:solidFill>
                <a:latin typeface="+mj-lt"/>
                <a:ea typeface="+mn-ea"/>
                <a:cs typeface="Franklin Gothic Book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Franklin Gothic Book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Franklin Gothic Book"/>
              </a:defRPr>
            </a:lvl3pPr>
            <a:lvl4pPr marL="571500" indent="-22860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00100" indent="-228600" algn="l" defTabSz="914400" rtl="0" eaLnBrk="1" latinLnBrk="0" hangingPunct="1"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i="1" dirty="0" smtClean="0"/>
              <a:t>“To be the leading premium spirits supply chain,</a:t>
            </a:r>
          </a:p>
          <a:p>
            <a:pPr algn="ctr"/>
            <a:r>
              <a:rPr lang="en-GB" b="1" i="1" dirty="0" smtClean="0"/>
              <a:t>driven by quality and service”</a:t>
            </a:r>
            <a:endParaRPr lang="en-GB" i="1" dirty="0" smtClean="0"/>
          </a:p>
          <a:p>
            <a:endParaRPr lang="en-GB" i="1" dirty="0" smtClean="0"/>
          </a:p>
          <a:p>
            <a:endParaRPr lang="en-GB" sz="2025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" y="929076"/>
            <a:ext cx="5029201" cy="1527048"/>
          </a:xfrm>
          <a:prstGeom prst="rect">
            <a:avLst/>
          </a:prstGeom>
        </p:spPr>
        <p:txBody>
          <a:bodyPr vert="horz" lIns="91432" tIns="45716" rIns="91432" bIns="45716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30">
                <a:solidFill>
                  <a:schemeClr val="accent1"/>
                </a:solidFill>
                <a:latin typeface="+mn-lt"/>
                <a:ea typeface="+mj-ea"/>
                <a:cs typeface="Franklin Gothic Book"/>
              </a:defRPr>
            </a:lvl1pPr>
          </a:lstStyle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2700" b="1" dirty="0" smtClean="0">
                <a:cs typeface="+mn-cs"/>
              </a:rPr>
              <a:t>Operations Vision – </a:t>
            </a:r>
            <a:br>
              <a:rPr lang="en-GB" sz="2700" b="1" dirty="0" smtClean="0">
                <a:cs typeface="+mn-cs"/>
              </a:rPr>
            </a:br>
            <a:r>
              <a:rPr lang="en-GB" sz="2700" b="1" dirty="0" smtClean="0">
                <a:cs typeface="+mn-cs"/>
              </a:rPr>
              <a:t>	Unity of purpose</a:t>
            </a:r>
            <a:endParaRPr lang="en-GB" sz="2700" b="1" dirty="0"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757" t="-842" r="7722" b="842"/>
          <a:stretch/>
        </p:blipFill>
        <p:spPr>
          <a:xfrm>
            <a:off x="529832" y="3605066"/>
            <a:ext cx="3717689" cy="24847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550" y="1177577"/>
            <a:ext cx="3633216" cy="56206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002060"/>
                </a:solidFill>
              </a:rPr>
              <a:t>Strategy Planning</a:t>
            </a:r>
            <a:endParaRPr lang="en-GB" b="1" dirty="0">
              <a:solidFill>
                <a:srgbClr val="002060"/>
              </a:solidFill>
            </a:endParaRPr>
          </a:p>
          <a:p>
            <a:endParaRPr lang="en-GB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002060"/>
                </a:solidFill>
              </a:rPr>
              <a:t>Whisky Supply Planning</a:t>
            </a:r>
            <a:endParaRPr lang="en-GB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002060"/>
                </a:solidFill>
              </a:rPr>
              <a:t>Supply Chain Logistics</a:t>
            </a:r>
            <a:endParaRPr lang="en-GB" b="1" dirty="0">
              <a:solidFill>
                <a:srgbClr val="002060"/>
              </a:solidFill>
            </a:endParaRPr>
          </a:p>
          <a:p>
            <a:endParaRPr lang="en-GB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2060"/>
                </a:solidFill>
              </a:rPr>
              <a:t>Global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002060"/>
                </a:solidFill>
              </a:rPr>
              <a:t>Demand Forecasting</a:t>
            </a:r>
            <a:endParaRPr lang="en-GB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002060"/>
                </a:solidFill>
              </a:rPr>
              <a:t>Demand Planning</a:t>
            </a:r>
            <a:endParaRPr lang="en-GB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002060"/>
                </a:solidFill>
              </a:rPr>
              <a:t>Purchasing</a:t>
            </a:r>
            <a:endParaRPr lang="en-GB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002060"/>
                </a:solidFill>
              </a:rPr>
              <a:t>Technological Development</a:t>
            </a:r>
            <a:endParaRPr lang="en-GB" b="1" dirty="0">
              <a:solidFill>
                <a:srgbClr val="002060"/>
              </a:solidFill>
            </a:endParaRPr>
          </a:p>
          <a:p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68" y="299043"/>
            <a:ext cx="8257032" cy="58519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ctr" defTabSz="399436" rtl="0" eaLnBrk="0" fontAlgn="base" hangingPunct="0">
              <a:spcBef>
                <a:spcPct val="0"/>
              </a:spcBef>
              <a:spcAft>
                <a:spcPct val="0"/>
              </a:spcAft>
              <a:defRPr sz="39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399436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399436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399436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399436" rtl="0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00827" algn="ctr" defTabSz="399436" rtl="0" fontAlgn="base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801654" algn="ctr" defTabSz="399436" rtl="0" fontAlgn="base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202482" algn="ctr" defTabSz="399436" rtl="0" fontAlgn="base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603309" algn="ctr" defTabSz="399436" rtl="0" fontAlgn="base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GB" sz="3200" b="1" dirty="0" smtClean="0">
                <a:solidFill>
                  <a:schemeClr val="accent1"/>
                </a:solidFill>
                <a:cs typeface="Arial" panose="020B0604020202020204" pitchFamily="34" charset="0"/>
              </a:rPr>
              <a:t>Who We Are- GSC S&amp;D</a:t>
            </a:r>
            <a:endParaRPr lang="en-GB" sz="32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1933-B0B7-4963-911C-70A24C9386B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81000" y="914400"/>
            <a:ext cx="8382000" cy="762000"/>
          </a:xfrm>
        </p:spPr>
        <p:txBody>
          <a:bodyPr/>
          <a:lstStyle/>
          <a:p>
            <a:r>
              <a:rPr lang="en-GB" b="1" dirty="0"/>
              <a:t>To fully understand the </a:t>
            </a:r>
            <a:r>
              <a:rPr lang="en-GB" b="1" dirty="0" smtClean="0"/>
              <a:t>problem and the challenges </a:t>
            </a:r>
            <a:r>
              <a:rPr lang="en-GB" b="1" dirty="0"/>
              <a:t>behind the </a:t>
            </a:r>
            <a:r>
              <a:rPr lang="en-GB" b="1" dirty="0" smtClean="0"/>
              <a:t>project it is </a:t>
            </a:r>
            <a:r>
              <a:rPr lang="en-GB" b="1" dirty="0"/>
              <a:t>important to comprehend the concepts of: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304957"/>
            <a:ext cx="2514600" cy="2514600"/>
          </a:xfrm>
          <a:prstGeom prst="roundRect">
            <a:avLst>
              <a:gd name="adj" fmla="val 4041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lIns="182880" tIns="137160" rIns="182880" bIns="137160" anchor="t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"/>
              </a:rPr>
              <a:t>1</a:t>
            </a:r>
            <a:r>
              <a:rPr lang="en-US" sz="2400" dirty="0">
                <a:solidFill>
                  <a:prstClr val="white"/>
                </a:solidFill>
                <a:latin typeface="Franklin Gothic Medium"/>
              </a:rPr>
              <a:t/>
            </a:r>
            <a:br>
              <a:rPr lang="en-US" sz="2400" dirty="0">
                <a:solidFill>
                  <a:prstClr val="white"/>
                </a:solidFill>
                <a:latin typeface="Franklin Gothic Medium"/>
              </a:rPr>
            </a:br>
            <a:r>
              <a:rPr lang="en-US" sz="2400" dirty="0" smtClean="0">
                <a:solidFill>
                  <a:prstClr val="white"/>
                </a:solidFill>
                <a:latin typeface="Franklin Gothic Medium"/>
              </a:rPr>
              <a:t>Required Materials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35625" y="2304956"/>
            <a:ext cx="2514600" cy="2514600"/>
          </a:xfrm>
          <a:prstGeom prst="roundRect">
            <a:avLst>
              <a:gd name="adj" fmla="val 4041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lIns="182880" tIns="137160" rIns="182880" bIns="137160" anchor="t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3600" dirty="0" smtClean="0">
                <a:solidFill>
                  <a:prstClr val="white"/>
                </a:solidFill>
                <a:latin typeface="Franklin Gothic Medium"/>
              </a:rPr>
              <a:t>2</a:t>
            </a:r>
            <a:r>
              <a:rPr lang="en-US" sz="2400" dirty="0">
                <a:solidFill>
                  <a:prstClr val="white"/>
                </a:solidFill>
                <a:latin typeface="Franklin Gothic Medium"/>
              </a:rPr>
              <a:t/>
            </a:r>
            <a:br>
              <a:rPr lang="en-US" sz="2400" dirty="0">
                <a:solidFill>
                  <a:prstClr val="white"/>
                </a:solidFill>
                <a:latin typeface="Franklin Gothic Medium"/>
              </a:rPr>
            </a:br>
            <a:r>
              <a:rPr lang="en-US" sz="2400" dirty="0" smtClean="0">
                <a:solidFill>
                  <a:prstClr val="white"/>
                </a:solidFill>
                <a:latin typeface="Franklin Gothic Medium"/>
              </a:rPr>
              <a:t>Status Quo	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37851" y="2304956"/>
            <a:ext cx="2514600" cy="2514600"/>
          </a:xfrm>
          <a:prstGeom prst="roundRect">
            <a:avLst>
              <a:gd name="adj" fmla="val 4041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lIns="182880" tIns="137160" rIns="182880" bIns="137160" anchor="t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"/>
              </a:rPr>
              <a:t>3</a:t>
            </a:r>
            <a:r>
              <a:rPr lang="en-US" sz="2400" dirty="0" smtClean="0">
                <a:solidFill>
                  <a:prstClr val="white"/>
                </a:solidFill>
                <a:latin typeface="Franklin Gothic Medium"/>
              </a:rPr>
              <a:t/>
            </a:r>
            <a:br>
              <a:rPr lang="en-US" sz="2400" dirty="0" smtClean="0">
                <a:solidFill>
                  <a:prstClr val="white"/>
                </a:solidFill>
                <a:latin typeface="Franklin Gothic Medium"/>
              </a:rPr>
            </a:br>
            <a:r>
              <a:rPr lang="en-US" sz="2400" dirty="0" smtClean="0">
                <a:solidFill>
                  <a:prstClr val="white"/>
                </a:solidFill>
                <a:latin typeface="Franklin Gothic Medium"/>
              </a:rPr>
              <a:t>Near Future Vision</a:t>
            </a:r>
            <a:endParaRPr 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03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84048"/>
            <a:ext cx="8378952" cy="911352"/>
          </a:xfrm>
        </p:spPr>
        <p:txBody>
          <a:bodyPr/>
          <a:lstStyle/>
          <a:p>
            <a:r>
              <a:rPr lang="en-GB" dirty="0" smtClean="0"/>
              <a:t>        </a:t>
            </a:r>
            <a:endParaRPr lang="en-GB" dirty="0"/>
          </a:p>
        </p:txBody>
      </p:sp>
      <p:sp>
        <p:nvSpPr>
          <p:cNvPr id="4" name="AutoShape 1"/>
          <p:cNvSpPr>
            <a:spLocks noChangeAspect="1"/>
          </p:cNvSpPr>
          <p:nvPr/>
        </p:nvSpPr>
        <p:spPr bwMode="auto">
          <a:xfrm flipH="1">
            <a:off x="384048" y="228600"/>
            <a:ext cx="838201" cy="838201"/>
          </a:xfrm>
          <a:custGeom>
            <a:avLst/>
            <a:gdLst>
              <a:gd name="T0" fmla="+- 0 10800 161"/>
              <a:gd name="T1" fmla="*/ T0 w 20757"/>
              <a:gd name="T2" fmla="+- 0 10800 681"/>
              <a:gd name="T3" fmla="*/ 10800 h 20757"/>
            </a:gdLst>
            <a:ahLst/>
            <a:cxnLst>
              <a:cxn ang="0">
                <a:pos x="T1" y="T3"/>
              </a:cxn>
            </a:cxnLst>
            <a:rect l="0" t="0" r="r" b="b"/>
            <a:pathLst>
              <a:path w="20757" h="20757">
                <a:moveTo>
                  <a:pt x="17917" y="11114"/>
                </a:moveTo>
                <a:cubicBezTo>
                  <a:pt x="15633" y="13398"/>
                  <a:pt x="11929" y="13398"/>
                  <a:pt x="9644" y="11114"/>
                </a:cubicBezTo>
                <a:cubicBezTo>
                  <a:pt x="7360" y="8829"/>
                  <a:pt x="7360" y="5126"/>
                  <a:pt x="9644" y="2841"/>
                </a:cubicBezTo>
                <a:cubicBezTo>
                  <a:pt x="11929" y="557"/>
                  <a:pt x="15633" y="557"/>
                  <a:pt x="17917" y="2841"/>
                </a:cubicBezTo>
                <a:cubicBezTo>
                  <a:pt x="20201" y="5125"/>
                  <a:pt x="20201" y="8829"/>
                  <a:pt x="17917" y="11114"/>
                </a:cubicBezTo>
                <a:close/>
                <a:moveTo>
                  <a:pt x="18714" y="2044"/>
                </a:moveTo>
                <a:cubicBezTo>
                  <a:pt x="15990" y="-681"/>
                  <a:pt x="11572" y="-681"/>
                  <a:pt x="8847" y="2044"/>
                </a:cubicBezTo>
                <a:cubicBezTo>
                  <a:pt x="6526" y="4365"/>
                  <a:pt x="6189" y="7912"/>
                  <a:pt x="7823" y="10597"/>
                </a:cubicBezTo>
                <a:lnTo>
                  <a:pt x="7497" y="10924"/>
                </a:lnTo>
                <a:lnTo>
                  <a:pt x="7866" y="11293"/>
                </a:lnTo>
                <a:lnTo>
                  <a:pt x="6859" y="12300"/>
                </a:lnTo>
                <a:lnTo>
                  <a:pt x="6490" y="11931"/>
                </a:lnTo>
                <a:lnTo>
                  <a:pt x="484" y="17937"/>
                </a:lnTo>
                <a:cubicBezTo>
                  <a:pt x="-161" y="18582"/>
                  <a:pt x="-161" y="19628"/>
                  <a:pt x="484" y="20274"/>
                </a:cubicBezTo>
                <a:cubicBezTo>
                  <a:pt x="1130" y="20919"/>
                  <a:pt x="2176" y="20919"/>
                  <a:pt x="2821" y="20274"/>
                </a:cubicBezTo>
                <a:lnTo>
                  <a:pt x="8827" y="14268"/>
                </a:lnTo>
                <a:lnTo>
                  <a:pt x="8522" y="13963"/>
                </a:lnTo>
                <a:lnTo>
                  <a:pt x="9528" y="12956"/>
                </a:lnTo>
                <a:lnTo>
                  <a:pt x="9834" y="13261"/>
                </a:lnTo>
                <a:lnTo>
                  <a:pt x="10160" y="12934"/>
                </a:lnTo>
                <a:cubicBezTo>
                  <a:pt x="12846" y="14569"/>
                  <a:pt x="16393" y="14232"/>
                  <a:pt x="18714" y="11911"/>
                </a:cubicBezTo>
                <a:cubicBezTo>
                  <a:pt x="21439" y="9186"/>
                  <a:pt x="21439" y="4769"/>
                  <a:pt x="18714" y="2044"/>
                </a:cubicBezTo>
                <a:close/>
                <a:moveTo>
                  <a:pt x="18714" y="2044"/>
                </a:moveTo>
              </a:path>
            </a:pathLst>
          </a:cu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2000" dirty="0">
              <a:latin typeface="Franklin Gothic Book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08456473"/>
              </p:ext>
            </p:extLst>
          </p:nvPr>
        </p:nvGraphicFramePr>
        <p:xfrm>
          <a:off x="152400" y="1222249"/>
          <a:ext cx="8382000" cy="4949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1245695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Edrington supply context – last 10 years</a:t>
            </a:r>
            <a:endParaRPr lang="en-GB" altLang="en-US" dirty="0"/>
          </a:p>
        </p:txBody>
      </p:sp>
      <p:sp>
        <p:nvSpPr>
          <p:cNvPr id="5" name="AutoShape 6" descr="Image result for focus"/>
          <p:cNvSpPr>
            <a:spLocks noChangeAspect="1" noChangeArrowheads="1"/>
          </p:cNvSpPr>
          <p:nvPr/>
        </p:nvSpPr>
        <p:spPr bwMode="auto">
          <a:xfrm>
            <a:off x="47625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>
              <a:solidFill>
                <a:prstClr val="black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148985" y="1666193"/>
          <a:ext cx="7200720" cy="3771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09372" y="4661500"/>
            <a:ext cx="1293962" cy="414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b="1" dirty="0">
                <a:solidFill>
                  <a:srgbClr val="595959"/>
                </a:solidFill>
              </a:rPr>
              <a:t> Company 4 </a:t>
            </a:r>
            <a:r>
              <a:rPr lang="en-GB" sz="1200" dirty="0">
                <a:solidFill>
                  <a:srgbClr val="595959"/>
                </a:solidFill>
              </a:rPr>
              <a:t>– 28% - £5.4m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9371" y="3986482"/>
            <a:ext cx="1293962" cy="414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b="1" dirty="0">
                <a:solidFill>
                  <a:srgbClr val="595959"/>
                </a:solidFill>
              </a:rPr>
              <a:t> Company 3 </a:t>
            </a:r>
            <a:r>
              <a:rPr lang="en-GB" sz="1200" dirty="0">
                <a:solidFill>
                  <a:srgbClr val="595959"/>
                </a:solidFill>
              </a:rPr>
              <a:t>– 25% -   £4.0m until 2018</a:t>
            </a:r>
          </a:p>
        </p:txBody>
      </p:sp>
      <p:cxnSp>
        <p:nvCxnSpPr>
          <p:cNvPr id="4" name="Straight Connector 3"/>
          <p:cNvCxnSpPr>
            <a:stCxn id="14" idx="1"/>
          </p:cNvCxnSpPr>
          <p:nvPr/>
        </p:nvCxnSpPr>
        <p:spPr>
          <a:xfrm flipH="1" flipV="1">
            <a:off x="6732557" y="4066277"/>
            <a:ext cx="676814" cy="12724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6732557" y="4868533"/>
            <a:ext cx="676814" cy="1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09371" y="3379398"/>
            <a:ext cx="1293962" cy="414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b="1" dirty="0">
                <a:solidFill>
                  <a:srgbClr val="595959"/>
                </a:solidFill>
              </a:rPr>
              <a:t> Company 2 </a:t>
            </a:r>
            <a:r>
              <a:rPr lang="en-GB" sz="1200" dirty="0">
                <a:solidFill>
                  <a:srgbClr val="595959"/>
                </a:solidFill>
              </a:rPr>
              <a:t>– 15% - £2.9m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09370" y="2828924"/>
            <a:ext cx="1293962" cy="414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b="1" dirty="0">
                <a:solidFill>
                  <a:srgbClr val="595959"/>
                </a:solidFill>
              </a:rPr>
              <a:t> Company 1 </a:t>
            </a:r>
            <a:r>
              <a:rPr lang="en-GB" sz="1200" dirty="0">
                <a:solidFill>
                  <a:srgbClr val="595959"/>
                </a:solidFill>
              </a:rPr>
              <a:t>– 2% - £0.5m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09369" y="2214832"/>
            <a:ext cx="1293963" cy="503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b="1" dirty="0">
                <a:solidFill>
                  <a:srgbClr val="595959"/>
                </a:solidFill>
              </a:rPr>
              <a:t> </a:t>
            </a:r>
            <a:r>
              <a:rPr lang="en-GB" sz="1200" b="1" dirty="0" smtClean="0">
                <a:solidFill>
                  <a:srgbClr val="595959"/>
                </a:solidFill>
              </a:rPr>
              <a:t>Company 0 </a:t>
            </a:r>
            <a:r>
              <a:rPr lang="en-GB" sz="1200" dirty="0" smtClean="0">
                <a:solidFill>
                  <a:srgbClr val="595959"/>
                </a:solidFill>
              </a:rPr>
              <a:t>–17</a:t>
            </a:r>
            <a:r>
              <a:rPr lang="en-GB" sz="1200" dirty="0">
                <a:solidFill>
                  <a:srgbClr val="595959"/>
                </a:solidFill>
              </a:rPr>
              <a:t>% last 5 years - £3m 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732557" y="3454341"/>
            <a:ext cx="676814" cy="12724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553200" y="3041890"/>
            <a:ext cx="856171" cy="20110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670376" y="2502329"/>
            <a:ext cx="738995" cy="51664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7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1374648"/>
            <a:ext cx="9144000" cy="45339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cap="none" dirty="0" smtClean="0"/>
              <a:t>Status Quo – Near Future</a:t>
            </a:r>
            <a:endParaRPr lang="en-GB" altLang="en-US" cap="none" dirty="0"/>
          </a:p>
        </p:txBody>
      </p:sp>
      <p:sp>
        <p:nvSpPr>
          <p:cNvPr id="7" name="TextBox 6"/>
          <p:cNvSpPr txBox="1"/>
          <p:nvPr/>
        </p:nvSpPr>
        <p:spPr>
          <a:xfrm>
            <a:off x="384048" y="1600200"/>
            <a:ext cx="3959352" cy="2743200"/>
          </a:xfrm>
          <a:prstGeom prst="rect">
            <a:avLst/>
          </a:prstGeom>
          <a:noFill/>
          <a:ln w="57150">
            <a:noFill/>
          </a:ln>
        </p:spPr>
        <p:txBody>
          <a:bodyPr wrap="square" lIns="83986" tIns="9144" rIns="83986" bIns="41993" rtlCol="0">
            <a:noAutofit/>
          </a:bodyPr>
          <a:lstStyle/>
          <a:p>
            <a:pPr defTabSz="456379">
              <a:spcBef>
                <a:spcPts val="600"/>
              </a:spcBef>
            </a:pPr>
            <a:r>
              <a:rPr lang="en-US" sz="2000" dirty="0" smtClean="0">
                <a:solidFill>
                  <a:srgbClr val="004587"/>
                </a:solidFill>
                <a:latin typeface="+mj-lt"/>
                <a:ea typeface="Franklin Gothic Book"/>
              </a:rPr>
              <a:t>Where we are</a:t>
            </a:r>
          </a:p>
          <a:p>
            <a:pPr marL="285750" indent="-285750" defTabSz="456379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 smtClean="0"/>
              <a:t>Supplier Selection and Utilisation is entirely based on the experience of the procurement team.</a:t>
            </a:r>
          </a:p>
          <a:p>
            <a:pPr marL="285750" indent="-285750" defTabSz="456379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 smtClean="0"/>
              <a:t>The Vendor Ratings are used only to motivate the suppliers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573522" y="1600200"/>
            <a:ext cx="4022168" cy="2752344"/>
            <a:chOff x="3057142" y="1066800"/>
            <a:chExt cx="2944417" cy="2446528"/>
          </a:xfrm>
        </p:grpSpPr>
        <p:sp>
          <p:nvSpPr>
            <p:cNvPr id="12" name="TextBox 11"/>
            <p:cNvSpPr txBox="1"/>
            <p:nvPr/>
          </p:nvSpPr>
          <p:spPr>
            <a:xfrm>
              <a:off x="3258359" y="1066800"/>
              <a:ext cx="2743200" cy="2446528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83986" tIns="9144" rIns="83986" bIns="41993" rtlCol="0">
              <a:noAutofit/>
            </a:bodyPr>
            <a:lstStyle/>
            <a:p>
              <a:pPr lvl="0" defTabSz="456379">
                <a:spcBef>
                  <a:spcPts val="600"/>
                </a:spcBef>
              </a:pPr>
              <a:r>
                <a:rPr lang="en-US" sz="2000" dirty="0" smtClean="0">
                  <a:solidFill>
                    <a:srgbClr val="004587"/>
                  </a:solidFill>
                  <a:latin typeface="Franklin Gothic Medium"/>
                  <a:ea typeface="Franklin Gothic Book"/>
                </a:rPr>
                <a:t>Where we want to be</a:t>
              </a:r>
            </a:p>
            <a:p>
              <a:pPr lvl="0" defTabSz="456379">
                <a:spcBef>
                  <a:spcPts val="600"/>
                </a:spcBef>
              </a:pPr>
              <a:r>
                <a:rPr lang="en-GB" dirty="0" smtClean="0"/>
                <a:t>Use a model that will work as a guideline for the procurement team to help them select the optimal combination of suppliers per month in order to </a:t>
              </a:r>
              <a:r>
                <a:rPr lang="en-GB" b="1" dirty="0" smtClean="0"/>
                <a:t>minimise</a:t>
              </a:r>
              <a:r>
                <a:rPr lang="en-GB" dirty="0" smtClean="0"/>
                <a:t> the cost with the highest possible quality.</a:t>
              </a:r>
              <a:endParaRPr lang="en-US" dirty="0">
                <a:solidFill>
                  <a:srgbClr val="595959"/>
                </a:solidFill>
                <a:ea typeface="Franklin Gothic Book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16200000" flipV="1">
              <a:off x="1914143" y="2356103"/>
              <a:ext cx="2286000" cy="1"/>
            </a:xfrm>
            <a:prstGeom prst="line">
              <a:avLst/>
            </a:prstGeom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>
            <a:off x="2895600" y="4495800"/>
            <a:ext cx="3657600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4022" y="4783075"/>
            <a:ext cx="7239000" cy="1351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456379">
              <a:spcBef>
                <a:spcPts val="600"/>
              </a:spcBef>
            </a:pPr>
            <a:r>
              <a:rPr lang="en-GB" dirty="0">
                <a:solidFill>
                  <a:srgbClr val="004587"/>
                </a:solidFill>
                <a:ea typeface="Franklin Gothic Book"/>
              </a:rPr>
              <a:t>Supplier selection is </a:t>
            </a:r>
            <a:r>
              <a:rPr lang="en-GB" dirty="0" smtClean="0">
                <a:solidFill>
                  <a:srgbClr val="004587"/>
                </a:solidFill>
                <a:ea typeface="Franklin Gothic Book"/>
              </a:rPr>
              <a:t>the </a:t>
            </a:r>
            <a:r>
              <a:rPr lang="en-GB" dirty="0">
                <a:solidFill>
                  <a:srgbClr val="004587"/>
                </a:solidFill>
                <a:ea typeface="Franklin Gothic Book"/>
              </a:rPr>
              <a:t>multivariate analysis and performance measurement of the vendors of a firm to enhance its effectiveness and </a:t>
            </a:r>
            <a:r>
              <a:rPr lang="en-GB" dirty="0" smtClean="0">
                <a:solidFill>
                  <a:srgbClr val="004587"/>
                </a:solidFill>
                <a:ea typeface="Franklin Gothic Book"/>
              </a:rPr>
              <a:t>competitiveness</a:t>
            </a:r>
            <a:r>
              <a:rPr lang="en-GB" dirty="0">
                <a:solidFill>
                  <a:srgbClr val="004587"/>
                </a:solidFill>
                <a:ea typeface="Franklin Gothic Book"/>
              </a:rPr>
              <a:t> </a:t>
            </a:r>
            <a:r>
              <a:rPr lang="en-GB" dirty="0" smtClean="0">
                <a:solidFill>
                  <a:srgbClr val="004587"/>
                </a:solidFill>
                <a:ea typeface="Franklin Gothic Book"/>
              </a:rPr>
              <a:t>(</a:t>
            </a:r>
            <a:r>
              <a:rPr lang="en-GB" dirty="0" err="1" smtClean="0">
                <a:solidFill>
                  <a:srgbClr val="004587"/>
                </a:solidFill>
                <a:ea typeface="Franklin Gothic Book"/>
              </a:rPr>
              <a:t>Bhutta</a:t>
            </a:r>
            <a:r>
              <a:rPr lang="en-GB" dirty="0" smtClean="0">
                <a:solidFill>
                  <a:srgbClr val="004587"/>
                </a:solidFill>
                <a:ea typeface="Franklin Gothic Book"/>
              </a:rPr>
              <a:t> </a:t>
            </a:r>
            <a:r>
              <a:rPr lang="en-GB" dirty="0">
                <a:solidFill>
                  <a:srgbClr val="004587"/>
                </a:solidFill>
                <a:ea typeface="Franklin Gothic Book"/>
              </a:rPr>
              <a:t>&amp; </a:t>
            </a:r>
            <a:r>
              <a:rPr lang="en-GB" dirty="0" err="1">
                <a:solidFill>
                  <a:srgbClr val="004587"/>
                </a:solidFill>
                <a:ea typeface="Franklin Gothic Book"/>
              </a:rPr>
              <a:t>Huq</a:t>
            </a:r>
            <a:r>
              <a:rPr lang="en-GB" dirty="0">
                <a:solidFill>
                  <a:srgbClr val="004587"/>
                </a:solidFill>
                <a:ea typeface="Franklin Gothic Book"/>
              </a:rPr>
              <a:t>, 2002).</a:t>
            </a:r>
            <a:endParaRPr lang="en-US" dirty="0">
              <a:solidFill>
                <a:srgbClr val="004587"/>
              </a:solidFill>
              <a:ea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1162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/>
              <a:t>Criteria and Constraints for supplier selection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54229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Vendor Ratings for the last two financial quarters</a:t>
            </a:r>
          </a:p>
          <a:p>
            <a:pPr marL="857250" lvl="3" indent="-285750"/>
            <a:r>
              <a:rPr lang="en-GB" dirty="0" smtClean="0"/>
              <a:t>OTIF (On time and In Full deliveries), Material Quality and Overall 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Type of Glass (Standard, Premium)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Colour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Cullet% </a:t>
            </a:r>
          </a:p>
          <a:p>
            <a:pPr marL="1028700" lvl="3" indent="-457200"/>
            <a:r>
              <a:rPr lang="en-GB" dirty="0" smtClean="0"/>
              <a:t>Percentage of recycled glass in the bottles. The higher the percentage of recycled glass the more opaque the final bottle will be.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Price per 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Demand (orders for next month)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Capability of Supplier to Produce (in bottles per product type)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Lead times per Vendor</a:t>
            </a:r>
          </a:p>
          <a:p>
            <a:pPr marL="1028700" lvl="3" indent="-457200"/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time </a:t>
            </a:r>
            <a:r>
              <a:rPr lang="en-GB" dirty="0" smtClean="0"/>
              <a:t>required by each vendor between initial order and final delivery. </a:t>
            </a:r>
          </a:p>
          <a:p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81933-B0B7-4963-911C-70A24C9386B3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336972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2_Office Theme">
  <a:themeElements>
    <a:clrScheme name="Edrington 2015">
      <a:dk1>
        <a:sysClr val="windowText" lastClr="000000"/>
      </a:dk1>
      <a:lt1>
        <a:sysClr val="window" lastClr="FFFFFF"/>
      </a:lt1>
      <a:dk2>
        <a:srgbClr val="252525"/>
      </a:dk2>
      <a:lt2>
        <a:srgbClr val="DCDCDC"/>
      </a:lt2>
      <a:accent1>
        <a:srgbClr val="004587"/>
      </a:accent1>
      <a:accent2>
        <a:srgbClr val="595959"/>
      </a:accent2>
      <a:accent3>
        <a:srgbClr val="B2B2B2"/>
      </a:accent3>
      <a:accent4>
        <a:srgbClr val="DCDCDC"/>
      </a:accent4>
      <a:accent5>
        <a:srgbClr val="8AA9E2"/>
      </a:accent5>
      <a:accent6>
        <a:srgbClr val="595959"/>
      </a:accent6>
      <a:hlink>
        <a:srgbClr val="B2B2B2"/>
      </a:hlink>
      <a:folHlink>
        <a:srgbClr val="DCDCDC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</a:schemeClr>
        </a:solidFill>
        <a:ln>
          <a:noFill/>
        </a:ln>
      </a:spPr>
      <a:bodyPr lIns="80165" tIns="40083" rIns="80165" bIns="40083" rtlCol="0" anchor="ctr"/>
      <a:lstStyle>
        <a:defPPr algn="ctr" defTabSz="435622" fontAlgn="base">
          <a:spcBef>
            <a:spcPct val="0"/>
          </a:spcBef>
          <a:spcAft>
            <a:spcPct val="0"/>
          </a:spcAft>
          <a:defRPr dirty="0">
            <a:solidFill>
              <a:prstClr val="white"/>
            </a:solidFill>
            <a:cs typeface="Century Gothic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Edrington 2015">
      <a:dk1>
        <a:sysClr val="windowText" lastClr="000000"/>
      </a:dk1>
      <a:lt1>
        <a:sysClr val="window" lastClr="FFFFFF"/>
      </a:lt1>
      <a:dk2>
        <a:srgbClr val="252525"/>
      </a:dk2>
      <a:lt2>
        <a:srgbClr val="DCDCDC"/>
      </a:lt2>
      <a:accent1>
        <a:srgbClr val="004587"/>
      </a:accent1>
      <a:accent2>
        <a:srgbClr val="595959"/>
      </a:accent2>
      <a:accent3>
        <a:srgbClr val="B2B2B2"/>
      </a:accent3>
      <a:accent4>
        <a:srgbClr val="DCDCDC"/>
      </a:accent4>
      <a:accent5>
        <a:srgbClr val="8AA9E2"/>
      </a:accent5>
      <a:accent6>
        <a:srgbClr val="595959"/>
      </a:accent6>
      <a:hlink>
        <a:srgbClr val="B2B2B2"/>
      </a:hlink>
      <a:folHlink>
        <a:srgbClr val="DCDCDC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</a:schemeClr>
        </a:solidFill>
        <a:ln>
          <a:noFill/>
        </a:ln>
      </a:spPr>
      <a:bodyPr lIns="80165" tIns="40083" rIns="80165" bIns="40083" rtlCol="0" anchor="ctr"/>
      <a:lstStyle>
        <a:defPPr algn="ctr" defTabSz="435622" fontAlgn="base">
          <a:spcBef>
            <a:spcPct val="0"/>
          </a:spcBef>
          <a:spcAft>
            <a:spcPct val="0"/>
          </a:spcAft>
          <a:defRPr dirty="0">
            <a:solidFill>
              <a:prstClr val="white"/>
            </a:solidFill>
            <a:cs typeface="Century Gothic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rget_x0020_Audiences xmlns="efafe603-f01d-4b4b-993a-b91495b73afc" xsi:nil="true"/>
    <_dlc_DocId xmlns="c0c80fee-8412-4fdc-bc66-1a97967a8afb">W3YNMKM64SYT-747-31</_dlc_DocId>
    <_dlc_DocIdUrl xmlns="c0c80fee-8412-4fdc-bc66-1a97967a8afb">
      <Url>https://teghub.edrington.com/sites/myteams/publicaffairs/_layouts/15/DocIdRedir.aspx?ID=W3YNMKM64SYT-747-31</Url>
      <Description>W3YNMKM64SYT-747-31</Description>
    </_dlc_DocIdUrl>
  </documentManagement>
</p:properties>
</file>

<file path=customXml/item2.xml><?xml version="1.0" encoding="utf-8"?>
<?mso-contentType ?>
<SharedContentType xmlns="Microsoft.SharePoint.Taxonomy.ContentTypeSync" SourceId="e1e369ad-83ac-40a8-b353-7ff72a1bf676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8593DFC3030B40A142FA99383988A8" ma:contentTypeVersion="1" ma:contentTypeDescription="Create a new document." ma:contentTypeScope="" ma:versionID="c941e5d233cbd543c8a547d1f6429879">
  <xsd:schema xmlns:xsd="http://www.w3.org/2001/XMLSchema" xmlns:xs="http://www.w3.org/2001/XMLSchema" xmlns:p="http://schemas.microsoft.com/office/2006/metadata/properties" xmlns:ns2="efafe603-f01d-4b4b-993a-b91495b73afc" xmlns:ns3="c0c80fee-8412-4fdc-bc66-1a97967a8afb" targetNamespace="http://schemas.microsoft.com/office/2006/metadata/properties" ma:root="true" ma:fieldsID="e79e518b05f714990caef1f7eb24b1de" ns2:_="" ns3:_="">
    <xsd:import namespace="efafe603-f01d-4b4b-993a-b91495b73afc"/>
    <xsd:import namespace="c0c80fee-8412-4fdc-bc66-1a97967a8afb"/>
    <xsd:element name="properties">
      <xsd:complexType>
        <xsd:sequence>
          <xsd:element name="documentManagement">
            <xsd:complexType>
              <xsd:all>
                <xsd:element ref="ns2:Target_x0020_Audience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afe603-f01d-4b4b-993a-b91495b73afc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8" nillable="true" ma:displayName="Target Audiences" ma:internalName="Target_x0020_Audiences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c80fee-8412-4fdc-bc66-1a97967a8afb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C87F4B7-FD32-4E3C-AD61-CBCDB0E017F0}">
  <ds:schemaRefs>
    <ds:schemaRef ds:uri="http://purl.org/dc/elements/1.1/"/>
    <ds:schemaRef ds:uri="c0c80fee-8412-4fdc-bc66-1a97967a8afb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efafe603-f01d-4b4b-993a-b91495b73afc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B26D077-5623-4248-A634-85BA53B3535D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D955C4AE-6649-463E-A76E-36EFFF52572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4BABFEA-1344-466A-BE29-29A90E70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afe603-f01d-4b4b-993a-b91495b73afc"/>
    <ds:schemaRef ds:uri="c0c80fee-8412-4fdc-bc66-1a97967a8a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AF12D849-8B77-45A6-9834-D1F7AFD6043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8521</TotalTime>
  <Words>636</Words>
  <Application>Microsoft Office PowerPoint</Application>
  <PresentationFormat>On-screen Show (4:3)</PresentationFormat>
  <Paragraphs>122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MS PGothic</vt:lpstr>
      <vt:lpstr>MS PGothic</vt:lpstr>
      <vt:lpstr>Arial</vt:lpstr>
      <vt:lpstr>Calibri</vt:lpstr>
      <vt:lpstr>Californian FB</vt:lpstr>
      <vt:lpstr>Franklin Gothic Book</vt:lpstr>
      <vt:lpstr>Franklin Gothic Medium</vt:lpstr>
      <vt:lpstr>Wingdings</vt:lpstr>
      <vt:lpstr>2_Office Theme</vt:lpstr>
      <vt:lpstr>3_Office Theme</vt:lpstr>
      <vt:lpstr>4_Office Theme</vt:lpstr>
      <vt:lpstr>Edrington D.A.I.P project: Optimal selection of suppliers</vt:lpstr>
      <vt:lpstr>Contents</vt:lpstr>
      <vt:lpstr>Who we are</vt:lpstr>
      <vt:lpstr>PowerPoint Presentation</vt:lpstr>
      <vt:lpstr>Basic concepts</vt:lpstr>
      <vt:lpstr>        </vt:lpstr>
      <vt:lpstr>Edrington supply context – last 10 years</vt:lpstr>
      <vt:lpstr>Status Quo – Near Future</vt:lpstr>
      <vt:lpstr>Criteria and Constraints for supplier selection </vt:lpstr>
      <vt:lpstr>Further Criteria for Supplier Selection</vt:lpstr>
      <vt:lpstr>Problem definition</vt:lpstr>
      <vt:lpstr>Deliverables </vt:lpstr>
      <vt:lpstr>Contact details &amp; Useful links  </vt:lpstr>
      <vt:lpstr>Thank You </vt:lpstr>
    </vt:vector>
  </TitlesOfParts>
  <Company>Edrington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Edrington template and user guide</dc:title>
  <dc:creator>Piaker, Lindsay</dc:creator>
  <cp:lastModifiedBy>Varvitsiotis, Ioannis</cp:lastModifiedBy>
  <cp:revision>357</cp:revision>
  <cp:lastPrinted>2015-06-11T13:01:24Z</cp:lastPrinted>
  <dcterms:created xsi:type="dcterms:W3CDTF">2015-09-16T15:07:07Z</dcterms:created>
  <dcterms:modified xsi:type="dcterms:W3CDTF">2019-01-28T20:42:20Z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0x0101002D8593DFC3030B40A142FA99383988A8</vt:lpwstr>
  </property>
  <property fmtid="{D5CDD505-2E9C-101B-9397-08002B2CF9AE}" pid="3" name="_dlc_DocIdItemGuid">
    <vt:lpwstr>ae36868c-57d1-4fed-9423-d4f10524dba8</vt:lpwstr>
  </property>
</Properties>
</file>